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63185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 FINCA EL GRAJO VIEJO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   ПРОТОС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ФИНКА ЭЛЬ ГРАХО ВЬЕХО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995" y="7700896"/>
            <a:ext cx="434198" cy="575122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0" t="2151" r="32703" b="1919"/>
          <a:stretch/>
        </p:blipFill>
        <p:spPr>
          <a:xfrm>
            <a:off x="233644" y="1153914"/>
            <a:ext cx="1807749" cy="654698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041123" y="1181013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3142" y="1408529"/>
            <a:ext cx="402812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Тинта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Паис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7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ручной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15%</a:t>
            </a:r>
          </a:p>
        </p:txBody>
      </p:sp>
      <p:pic>
        <p:nvPicPr>
          <p:cNvPr id="19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9747" y="1086470"/>
            <a:ext cx="537198" cy="78739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164787" y="2363664"/>
            <a:ext cx="5072228" cy="31393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означает "первый")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1400 га виноградников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Роджер.</a:t>
            </a:r>
          </a:p>
          <a:p>
            <a:pPr indent="92075" algn="just"/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С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2009 года вино </a:t>
            </a:r>
            <a:r>
              <a:rPr lang="en-US" sz="1200" dirty="0" err="1" smtClean="0">
                <a:solidFill>
                  <a:srgbClr val="575756"/>
                </a:solidFill>
                <a:latin typeface="Book Antiqua" panose="02040602050305030304" pitchFamily="18" charset="0"/>
              </a:rPr>
              <a:t>Protos</a:t>
            </a:r>
            <a:r>
              <a:rPr lang="en-US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rgbClr val="575756"/>
                </a:solidFill>
                <a:latin typeface="Book Antiqua" panose="02040602050305030304" pitchFamily="18" charset="0"/>
              </a:rPr>
              <a:t>Finca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el </a:t>
            </a:r>
            <a:r>
              <a:rPr lang="ru-RU" sz="1200" dirty="0" err="1">
                <a:solidFill>
                  <a:srgbClr val="575756"/>
                </a:solidFill>
                <a:latin typeface="Book Antiqua" panose="02040602050305030304" pitchFamily="18" charset="0"/>
              </a:rPr>
              <a:t>Grajo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rgbClr val="575756"/>
                </a:solidFill>
                <a:latin typeface="Book Antiqua" panose="02040602050305030304" pitchFamily="18" charset="0"/>
              </a:rPr>
              <a:t>Viejo</a:t>
            </a:r>
            <a:r>
              <a:rPr lang="en-US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производится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из урожая с уникального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виноградника</a:t>
            </a:r>
            <a:r>
              <a:rPr lang="en-US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«Финка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эль </a:t>
            </a:r>
            <a:r>
              <a:rPr lang="ru-RU" sz="1200" dirty="0" err="1">
                <a:solidFill>
                  <a:srgbClr val="575756"/>
                </a:solidFill>
                <a:latin typeface="Book Antiqua" panose="02040602050305030304" pitchFamily="18" charset="0"/>
              </a:rPr>
              <a:t>Грахо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rgbClr val="575756"/>
                </a:solidFill>
                <a:latin typeface="Book Antiqua" panose="02040602050305030304" pitchFamily="18" charset="0"/>
              </a:rPr>
              <a:t>Вьехо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»,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на котором произрастают старые 70-летние лозы </a:t>
            </a:r>
            <a:r>
              <a:rPr lang="ru-RU" sz="1200" dirty="0" err="1">
                <a:solidFill>
                  <a:srgbClr val="575756"/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. По традиции это вино производится только в исключительные годы. </a:t>
            </a:r>
          </a:p>
          <a:p>
            <a:pPr indent="92075">
              <a:defRPr/>
            </a:pPr>
            <a:endParaRPr lang="en-US" sz="1200" dirty="0">
              <a:solidFill>
                <a:srgbClr val="575756"/>
              </a:solidFill>
              <a:latin typeface="Book Antiqua" panose="020406020503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3559" y="5291831"/>
            <a:ext cx="507345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произрастают на очень скупой каменистой почве с присутствием известняка, что обеспечивает хороший дренаж. Виноград для производства вина собирается с отдельного виноградника со старыми лозами возрастом более 70 лет. Урожайность - 2500 кг/га.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5737" y="6399827"/>
            <a:ext cx="5141278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Виноград бережно собирается и доставляется на винодельню. Длительная (3-4 недели) предферментационная мацерация и 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лкогольная ф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ерментация проходят в бочках из французского дуба объемом 500 л при контролируемой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температуре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26-28º C. Далее проводится малолактическая ферментация в новых французских бочках.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 выдерживается 18 месяцев в новых французских бочках, а затем 12 месяцев в бутылке.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55" y="8028888"/>
            <a:ext cx="6840760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вишнёвый с гранатовым отблеском. </a:t>
            </a:r>
            <a:endParaRPr lang="ru-RU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Аромат: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выразительный и сложный: угадываются нотки чернослива, сливы, граната, какао, табака, кофе, тостов и бальзамические нюансы.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насыщенный, богатый, округлые шелковистые танины, с продолжительным элегантным послевкусием.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Гастрономические рекомендации:</a:t>
            </a:r>
          </a:p>
          <a:p>
            <a:pPr algn="just"/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Прекрасно сочетается с телячьи щечки;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хамон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тушеная фасоль со свининой. Желательно декантировать или открыть бутылку за 15 мин. Температура подачи: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18º C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2941" y="7886168"/>
            <a:ext cx="2186042" cy="389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Оценки и рейтинги:</a:t>
            </a:r>
            <a:r>
              <a:rPr lang="en-US" sz="1200" b="1" dirty="0">
                <a:latin typeface="Book Antiqua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Robert Parker’15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–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9</a:t>
            </a:r>
            <a:r>
              <a:rPr lang="en-US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0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баллов</a:t>
            </a:r>
            <a:r>
              <a:rPr lang="en-US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  <a:cs typeface="Times New Roman" pitchFamily="18" charset="0"/>
              </a:rPr>
              <a:t>.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7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06128" y="7823696"/>
            <a:ext cx="450850" cy="585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245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Corbel</vt:lpstr>
      <vt:lpstr>Times New Roman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187</cp:revision>
  <dcterms:created xsi:type="dcterms:W3CDTF">2017-11-24T09:12:54Z</dcterms:created>
  <dcterms:modified xsi:type="dcterms:W3CDTF">2019-12-27T11:51:54Z</dcterms:modified>
</cp:coreProperties>
</file>