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91223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</a:t>
            </a:r>
            <a:r>
              <a:rPr lang="ru-RU" sz="1600" b="1" dirty="0" smtClean="0">
                <a:latin typeface="Book Antiqua" pitchFamily="18" charset="0"/>
              </a:rPr>
              <a:t> </a:t>
            </a:r>
            <a:r>
              <a:rPr lang="en-US" sz="1600" b="1" dirty="0" smtClean="0">
                <a:latin typeface="Book Antiqua" pitchFamily="18" charset="0"/>
              </a:rPr>
              <a:t>ROBLE</a:t>
            </a:r>
            <a:r>
              <a:rPr lang="en-US" sz="1600" dirty="0" smtClean="0"/>
              <a:t> </a:t>
            </a:r>
            <a:endParaRPr lang="en-US" sz="1600" b="1" dirty="0" smtClean="0">
              <a:latin typeface="Book Antiqua" pitchFamily="18" charset="0"/>
            </a:endParaRP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ПРОТОС</a:t>
            </a:r>
            <a:r>
              <a:rPr lang="en-US" sz="1600" dirty="0" smtClean="0">
                <a:latin typeface="Book Antiqua" pitchFamily="18" charset="0"/>
              </a:rPr>
              <a:t> </a:t>
            </a:r>
            <a:r>
              <a:rPr lang="ru-RU" sz="1600" dirty="0" smtClean="0">
                <a:latin typeface="Book Antiqua" pitchFamily="18" charset="0"/>
              </a:rPr>
              <a:t>РОБЛЕ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571" y="7889737"/>
            <a:ext cx="434198" cy="575122"/>
          </a:xfrm>
          <a:prstGeom prst="rect">
            <a:avLst/>
          </a:prstGeom>
          <a:noFill/>
        </p:spPr>
      </p:pic>
      <p:pic>
        <p:nvPicPr>
          <p:cNvPr id="21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9391" y="7423678"/>
            <a:ext cx="450850" cy="58578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3435525" y="7567114"/>
            <a:ext cx="324036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Оценки и </a:t>
            </a:r>
            <a:r>
              <a:rPr lang="ru-RU" sz="1200" b="1" dirty="0" smtClean="0">
                <a:latin typeface="Book Antiqua" pitchFamily="18" charset="0"/>
              </a:rPr>
              <a:t>рейтинги:</a:t>
            </a:r>
          </a:p>
          <a:p>
            <a:pPr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Decanter World Wine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Awards’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15 – 90 баллов.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89" t="1436" r="33657" b="2635"/>
          <a:stretch/>
        </p:blipFill>
        <p:spPr>
          <a:xfrm>
            <a:off x="177286" y="1146257"/>
            <a:ext cx="1699213" cy="6696896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053142" y="1157290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3142" y="1408529"/>
            <a:ext cx="402812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Тинта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Паис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25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ручной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14,5%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Объем бутылки</a:t>
            </a: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0,75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 и 1,5 л</a:t>
            </a:r>
          </a:p>
        </p:txBody>
      </p:sp>
      <p:pic>
        <p:nvPicPr>
          <p:cNvPr id="23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05813" y="1136874"/>
            <a:ext cx="447329" cy="655673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1913194" y="2550376"/>
            <a:ext cx="5323821" cy="258532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означает "первый")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1400 га виноградников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Роджер.</a:t>
            </a:r>
          </a:p>
          <a:p>
            <a:pPr indent="92075" algn="just"/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- одно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крупнейших хозяйств Испании, которое придерживается очень строгого контроля качества создаваемых вин.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представлены во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многих известных ресторанах Испании и широко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представлены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крупных розничных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сетях. 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13194" y="5129372"/>
            <a:ext cx="532382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произрастают на очень скупой каменистой почве с присутствием известняка, что обеспечивает хороший дренаж. Виноград для производства вина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Робле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собирается с двух участков – Бургос и Вальядолид.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13194" y="6145871"/>
            <a:ext cx="5323821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Виноград бережно собирается и доставляется на винодельню.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Проводится холодная предферментационная мацерация для максимальной экстракции цвета и аромата.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Ферментация проходит в стальных чанах при контролируемой температуре 26 ºC.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 выдерживается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6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 месяцев в бочках из французского и американского дуба, а затем 6 месяцев в бутылке.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1935" y="8029615"/>
            <a:ext cx="6696744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ярко-вишневый с фиолетовыми оттенками.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яркий аромат, в котором угадываются нотки вишни, сливы, сушеных трав, специй, а также корочки ржаного хлеба.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фруктовый, свежий, со сладкими и элегантными танинами и нотками фруктового джема в послевкусии</a:t>
            </a:r>
            <a:r>
              <a:rPr lang="ru-RU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.</a:t>
            </a:r>
            <a:endParaRPr lang="ru-RU" sz="1200" b="1" dirty="0" smtClean="0">
              <a:solidFill>
                <a:srgbClr val="28225C"/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</a:t>
            </a:r>
          </a:p>
          <a:p>
            <a:pPr algn="just"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Подойдет к перепелке, запеченному поросенку, блюдам из риса, картофеля, мяса, и множеству различных закусок. Температура подачи: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16-17 ºC.</a:t>
            </a: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232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Corbel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Гурикова Елена Петровна</cp:lastModifiedBy>
  <cp:revision>172</cp:revision>
  <dcterms:created xsi:type="dcterms:W3CDTF">2017-11-24T09:12:54Z</dcterms:created>
  <dcterms:modified xsi:type="dcterms:W3CDTF">2019-09-26T08:09:34Z</dcterms:modified>
</cp:coreProperties>
</file>