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5756"/>
    <a:srgbClr val="28225C"/>
    <a:srgbClr val="D60A51"/>
    <a:srgbClr val="F79FC1"/>
    <a:srgbClr val="D60A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 varScale="1">
        <p:scale>
          <a:sx n="75" d="100"/>
          <a:sy n="75" d="100"/>
        </p:scale>
        <p:origin x="3732" y="84"/>
      </p:cViewPr>
      <p:guideLst>
        <p:guide orient="horz" pos="3369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812ED-505A-403B-8C32-DEF277BB2024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43C56-59D6-4CA7-A06A-D8BF2B8CF0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035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81916" y="428233"/>
            <a:ext cx="1701284" cy="912404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8064" y="428233"/>
            <a:ext cx="4977831" cy="912404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8064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43642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5" y="2393641"/>
            <a:ext cx="3340871" cy="99755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8065" y="3391195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8" y="2393641"/>
            <a:ext cx="3342183" cy="99755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41018" y="3391195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5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8233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4" y="9911199"/>
            <a:ext cx="1764295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7BF4B-1732-44BD-8223-532F4F3A7C24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6" y="9911199"/>
            <a:ext cx="1764295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594172"/>
            <a:ext cx="7561263" cy="49244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>
              <a:defRPr/>
            </a:pPr>
            <a:r>
              <a:rPr lang="en-US" sz="1600" b="1" dirty="0" smtClean="0">
                <a:latin typeface="Book Antiqua" pitchFamily="18" charset="0"/>
              </a:rPr>
              <a:t>PROTOS GRAN RESERVA</a:t>
            </a:r>
          </a:p>
          <a:p>
            <a:pPr algn="ctr">
              <a:defRPr/>
            </a:pPr>
            <a:r>
              <a:rPr lang="ru-RU" sz="1600" dirty="0" smtClean="0">
                <a:latin typeface="Book Antiqua" pitchFamily="18" charset="0"/>
              </a:rPr>
              <a:t>   ПРОТОС ГРАН РЕСЕРВА</a:t>
            </a:r>
            <a:endParaRPr lang="fr-FR" sz="1600" b="1" dirty="0" smtClean="0">
              <a:latin typeface="Corbel" pitchFamily="34" charset="0"/>
              <a:cs typeface="Tunga" pitchFamily="34" charset="0"/>
            </a:endParaRPr>
          </a:p>
        </p:txBody>
      </p:sp>
      <p:pic>
        <p:nvPicPr>
          <p:cNvPr id="1033" name="Picture 9" descr="D:\AST\AST_информационные письма\Новинки ассортимента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670" y="9955212"/>
            <a:ext cx="2196825" cy="576064"/>
          </a:xfrm>
          <a:prstGeom prst="rect">
            <a:avLst/>
          </a:prstGeom>
          <a:noFill/>
        </p:spPr>
      </p:pic>
      <p:cxnSp>
        <p:nvCxnSpPr>
          <p:cNvPr id="27" name="Прямая соединительная линия 26"/>
          <p:cNvCxnSpPr/>
          <p:nvPr/>
        </p:nvCxnSpPr>
        <p:spPr>
          <a:xfrm>
            <a:off x="0" y="9739188"/>
            <a:ext cx="7561263" cy="0"/>
          </a:xfrm>
          <a:prstGeom prst="line">
            <a:avLst/>
          </a:prstGeom>
          <a:ln>
            <a:solidFill>
              <a:srgbClr val="2822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0" descr="D:\AST\AST_информационные письма\Новинки ассортимента\контакты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535" y="10112508"/>
            <a:ext cx="4320480" cy="274752"/>
          </a:xfrm>
          <a:prstGeom prst="rect">
            <a:avLst/>
          </a:prstGeom>
          <a:noFill/>
        </p:spPr>
      </p:pic>
      <p:pic>
        <p:nvPicPr>
          <p:cNvPr id="1041" name="Picture 17" descr="D:\AST\AST_информационные письма\Новинки ассортимента\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48" y="7748422"/>
            <a:ext cx="434198" cy="575122"/>
          </a:xfrm>
          <a:prstGeom prst="rect">
            <a:avLst/>
          </a:prstGeom>
          <a:noFill/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89" t="1434" r="33657" b="2635"/>
          <a:stretch/>
        </p:blipFill>
        <p:spPr>
          <a:xfrm>
            <a:off x="173916" y="788539"/>
            <a:ext cx="1791807" cy="7061823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3041123" y="1181013"/>
            <a:ext cx="1721818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  <a:latin typeface="Book Antiqua" pitchFamily="18" charset="0"/>
              </a:rPr>
              <a:t>Вино</a:t>
            </a:r>
            <a:r>
              <a:rPr lang="en-US" sz="1400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latin typeface="Book Antiqua" pitchFamily="18" charset="0"/>
              </a:rPr>
              <a:t>красное сухое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53142" y="1408529"/>
            <a:ext cx="4028126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Зона производства: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Испания,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Рибера-дель-Дуэро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, 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DO 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Сорт винограда: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100% Тинта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дель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Паис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(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Темпранильо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)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Средний возраст лоз: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6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0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лет</a:t>
            </a: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Способ сбора урожая: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ручной</a:t>
            </a: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Содержание алкоголя:</a:t>
            </a:r>
            <a:r>
              <a:rPr lang="en-US" sz="1200" b="1" dirty="0" smtClean="0">
                <a:latin typeface="Book Antiqua" pitchFamily="18" charset="0"/>
              </a:rPr>
              <a:t>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14%</a:t>
            </a:r>
          </a:p>
        </p:txBody>
      </p:sp>
      <p:pic>
        <p:nvPicPr>
          <p:cNvPr id="24" name="Picture 2" descr="\\ast\root\ProfileAST\k.balynin\Рабочий стол\красное вино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3794" y="1174017"/>
            <a:ext cx="447329" cy="655673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2040707" y="2343931"/>
            <a:ext cx="5196308" cy="276998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indent="92075" algn="just"/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Винодельческое хозяйство </a:t>
            </a:r>
            <a:r>
              <a:rPr lang="ru-RU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Бодегас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Протос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 расположено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в окрестностях Вальядолида, в городке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Пеньяфьель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, в известнейшем виноградарско-винодельческом регионе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Рибера-дель-Дуэро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.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Компания "</a:t>
            </a:r>
            <a:r>
              <a:rPr lang="ru-RU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Bodegas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u-RU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Protos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" (по-гречески "</a:t>
            </a:r>
            <a:r>
              <a:rPr lang="ru-RU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Рrotos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" означает "первый")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образовалась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из передового кооператива, который был основан в 1927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году и был первым в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Рибере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. </a:t>
            </a:r>
          </a:p>
          <a:p>
            <a:pPr indent="92075" algn="just"/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Сегодня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хозяйству принадлежит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около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1400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 га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виноградников, на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которых,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в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основном, выращивается сорт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Темпранильо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. Старое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и новое здание винодельни соединены между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собой системой подвалов. Уже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пять веков эти подземные ходы используют для хранения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вин. Проект новой винодельни разработал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британский архитектор Ричард Роджер.</a:t>
            </a:r>
          </a:p>
          <a:p>
            <a:pPr indent="92075" algn="just"/>
            <a:r>
              <a:rPr lang="ru-RU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Bodegas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Protos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 - одно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из крупнейших хозяйств Испании, которое придерживается очень строгого контроля качества создаваемых вин.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Вина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Протос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 представлены во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многих известных ресторанах Испании и широко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представлены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в крупных розничных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сетях. </a:t>
            </a:r>
            <a:endParaRPr lang="en-US" sz="1200" kern="0" spc="33" dirty="0" smtClean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40707" y="5298586"/>
            <a:ext cx="5196308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93663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latin typeface="Book Antiqua" pitchFamily="18" charset="0"/>
              </a:rPr>
              <a:t>Терруар: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в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иноградники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произрастают на очень скупой каменистой почве с присутствием известняка, что обеспечивает хороший дренаж. Виноград для производства вина Гран </a:t>
            </a:r>
            <a:r>
              <a:rPr lang="ru-RU" sz="1200" kern="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Ресерва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собирается с небольших участков площадью 0,3 га со старыми лозами возрастом более 50 лет. Урожайность - 1500 кг/га. </a:t>
            </a:r>
            <a:endParaRPr lang="ru-RU" sz="1200" kern="0" spc="33" dirty="0" smtClean="0">
              <a:solidFill>
                <a:schemeClr val="tx1">
                  <a:lumMod val="85000"/>
                  <a:lumOff val="15000"/>
                </a:schemeClr>
              </a:solidFill>
              <a:latin typeface="Corbe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06875" y="6304970"/>
            <a:ext cx="5230140" cy="1661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82550" algn="just">
              <a:defRPr/>
            </a:pPr>
            <a:r>
              <a:rPr lang="ru-RU" sz="1200" b="1" dirty="0" smtClean="0">
                <a:latin typeface="Book Antiqua" pitchFamily="18" charset="0"/>
              </a:rPr>
              <a:t>Винификация </a:t>
            </a:r>
            <a:r>
              <a:rPr lang="ru-RU" sz="1200" b="1" dirty="0">
                <a:latin typeface="Book Antiqua" pitchFamily="18" charset="0"/>
              </a:rPr>
              <a:t>и выдержка </a:t>
            </a:r>
            <a:r>
              <a:rPr lang="ru-RU" sz="1200" b="1" dirty="0" smtClean="0">
                <a:latin typeface="Book Antiqua" pitchFamily="18" charset="0"/>
              </a:rPr>
              <a:t>вина: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в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иноград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бережно собирается и доставляется на винодельню.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Проводится предферментационная мацерация на кожице для максимальной экстракции цвета и аромата.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Ферментация проходит в стальных чанах при контролируемой температуре 26-28 ºC в течение 21 дня с ежедневным </a:t>
            </a:r>
            <a:r>
              <a:rPr lang="ru-RU" sz="1200" dirty="0" err="1" smtClean="0">
                <a:solidFill>
                  <a:srgbClr val="575756"/>
                </a:solidFill>
                <a:latin typeface="Book Antiqua" pitchFamily="18" charset="0"/>
              </a:rPr>
              <a:t>баттонажем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. </a:t>
            </a:r>
          </a:p>
          <a:p>
            <a:pPr indent="825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Вино выдерживается 24 месяца в бочках из французского (80%) и американского дуба (20%) (бочки, в основном, новые), а затем 36 месяцев в бутылке.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6255" y="8028888"/>
            <a:ext cx="6768752" cy="17389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825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Book Antiqua" pitchFamily="18" charset="0"/>
                <a:cs typeface="Times New Roman" pitchFamily="18" charset="0"/>
              </a:rPr>
              <a:t>Органолептические характеристики:</a:t>
            </a:r>
            <a:endParaRPr lang="en-US" sz="1200" b="1" dirty="0">
              <a:latin typeface="Book Antiqua" pitchFamily="18" charset="0"/>
              <a:cs typeface="Times New Roman" pitchFamily="18" charset="0"/>
            </a:endParaRPr>
          </a:p>
          <a:p>
            <a:pPr marL="82550" indent="-82550" algn="just">
              <a:defRPr/>
            </a:pPr>
            <a:r>
              <a:rPr lang="ru-RU" sz="1200" b="1" dirty="0" smtClean="0">
                <a:latin typeface="Book Antiqua" pitchFamily="18" charset="0"/>
                <a:cs typeface="Times New Roman" pitchFamily="18" charset="0"/>
              </a:rPr>
              <a:t>Цвет: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темно-вишнёвый с гранатовым отблеском. </a:t>
            </a:r>
            <a:endParaRPr lang="ru-RU" sz="1200" kern="0" spc="33" dirty="0" smtClean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marL="82550" indent="-82550" algn="just">
              <a:defRPr/>
            </a:pPr>
            <a:r>
              <a:rPr lang="ru-RU" sz="1200" b="1" dirty="0" smtClean="0">
                <a:latin typeface="Book Antiqua" pitchFamily="18" charset="0"/>
                <a:cs typeface="Times New Roman" pitchFamily="18" charset="0"/>
              </a:rPr>
              <a:t>Аромат: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выразительный и сложный: угадываются нотки ежевичного джема, какао, табака, кофе, копченостей, а также минеральные нюансы. </a:t>
            </a:r>
            <a:endParaRPr lang="ru-RU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marL="82550" indent="-82550" algn="just">
              <a:defRPr/>
            </a:pPr>
            <a:r>
              <a:rPr lang="ru-RU" sz="1200" b="1" dirty="0" smtClean="0">
                <a:latin typeface="Book Antiqua" pitchFamily="18" charset="0"/>
                <a:cs typeface="Times New Roman" pitchFamily="18" charset="0"/>
              </a:rPr>
              <a:t>Вкус: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насыщенный, богатый, округлые шелковистые танины, с продолжительным элегантным послевкусием.</a:t>
            </a:r>
            <a:endParaRPr lang="ru-RU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indent="82550" algn="just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200" b="1" dirty="0" smtClean="0">
                <a:latin typeface="Book Antiqua" pitchFamily="18" charset="0"/>
                <a:cs typeface="Times New Roman" pitchFamily="18" charset="0"/>
              </a:rPr>
              <a:t>Гастрономические </a:t>
            </a:r>
            <a:r>
              <a:rPr lang="ru-RU" sz="1200" b="1" dirty="0" smtClean="0">
                <a:latin typeface="Book Antiqua" pitchFamily="18" charset="0"/>
                <a:cs typeface="Times New Roman" pitchFamily="18" charset="0"/>
              </a:rPr>
              <a:t>рекомендации: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п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рекрасно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сочетается с телячьи щечки; </a:t>
            </a:r>
            <a:r>
              <a:rPr lang="ru-RU" sz="1200" kern="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хамон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, тушеная фасоль со свининой. Желательно декантировать или открыть бутылку за 15 мин. Температура подачи: </a:t>
            </a:r>
            <a:r>
              <a:rPr lang="en-US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18º C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. </a:t>
            </a:r>
            <a:endParaRPr lang="ru-RU" sz="1200" dirty="0">
              <a:latin typeface="Corbe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2031</TotalTime>
  <Words>246</Words>
  <Application>Microsoft Office PowerPoint</Application>
  <PresentationFormat>Произвольный</PresentationFormat>
  <Paragraphs>19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Book Antiqua</vt:lpstr>
      <vt:lpstr>Calibri</vt:lpstr>
      <vt:lpstr>Corbel</vt:lpstr>
      <vt:lpstr>Times New Roman</vt:lpstr>
      <vt:lpstr>Tunga</vt:lpstr>
      <vt:lpstr>Тема Office</vt:lpstr>
      <vt:lpstr>Презентация PowerPoint</vt:lpstr>
    </vt:vector>
  </TitlesOfParts>
  <Company>AST-International Environment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0</dc:title>
  <dc:creator>l.budnikova</dc:creator>
  <cp:lastModifiedBy>Большаков Алексей Олегович</cp:lastModifiedBy>
  <cp:revision>182</cp:revision>
  <dcterms:created xsi:type="dcterms:W3CDTF">2017-11-24T09:12:54Z</dcterms:created>
  <dcterms:modified xsi:type="dcterms:W3CDTF">2019-12-24T09:26:39Z</dcterms:modified>
</cp:coreProperties>
</file>