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7561263" cy="10693400"/>
  <p:notesSz cx="6858000" cy="9144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225C"/>
    <a:srgbClr val="575756"/>
    <a:srgbClr val="D60A51"/>
    <a:srgbClr val="F79FC1"/>
    <a:srgbClr val="D60A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620" autoAdjust="0"/>
    <p:restoredTop sz="94660" autoAdjust="0"/>
  </p:normalViewPr>
  <p:slideViewPr>
    <p:cSldViewPr>
      <p:cViewPr varScale="1">
        <p:scale>
          <a:sx n="75" d="100"/>
          <a:sy n="75" d="100"/>
        </p:scale>
        <p:origin x="3732" y="84"/>
      </p:cViewPr>
      <p:guideLst>
        <p:guide orient="horz" pos="3369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812ED-505A-403B-8C32-DEF277BB20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43C56-59D6-4CA7-A06A-D8BF2B8CF03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5981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7095" y="3321888"/>
            <a:ext cx="6427074" cy="229215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4190" y="6059595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8064" y="428233"/>
            <a:ext cx="4977831" cy="912404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97288" y="4532321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8064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5" y="2393641"/>
            <a:ext cx="3340871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8065" y="3391195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41018" y="2393641"/>
            <a:ext cx="3342183" cy="997554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41018" y="3391195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4" cy="1811939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8064" y="2237695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2060" y="8369073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064" y="428233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8064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8064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57BF4B-1732-44BD-8223-532F4F3A7C24}" type="datetimeFigureOut">
              <a:rPr lang="ru-RU" smtClean="0"/>
              <a:pPr/>
              <a:t>10.01.2020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18906" y="9911199"/>
            <a:ext cx="1764295" cy="569326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8D549-14DE-4938-8307-F61474906A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24" t="881" r="9709"/>
          <a:stretch/>
        </p:blipFill>
        <p:spPr>
          <a:xfrm>
            <a:off x="294603" y="411778"/>
            <a:ext cx="1765271" cy="745520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610311"/>
            <a:ext cx="7561263" cy="49244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algn="ctr">
              <a:defRPr/>
            </a:pPr>
            <a:r>
              <a:rPr lang="en-US" sz="1600" b="1" dirty="0" smtClean="0">
                <a:latin typeface="Book Antiqua" pitchFamily="18" charset="0"/>
              </a:rPr>
              <a:t>LAR DE PAULA BLANCO</a:t>
            </a:r>
          </a:p>
          <a:p>
            <a:pPr algn="ctr">
              <a:defRPr/>
            </a:pPr>
            <a:r>
              <a:rPr lang="ru-RU" sz="1600" dirty="0" smtClean="0">
                <a:latin typeface="Book Antiqua" pitchFamily="18" charset="0"/>
              </a:rPr>
              <a:t>ЛАР ДЕ П</a:t>
            </a:r>
            <a:r>
              <a:rPr lang="ru-RU" sz="1600" dirty="0">
                <a:latin typeface="Book Antiqua" pitchFamily="18" charset="0"/>
              </a:rPr>
              <a:t>О</a:t>
            </a:r>
            <a:r>
              <a:rPr lang="ru-RU" sz="1600" dirty="0" smtClean="0">
                <a:latin typeface="Book Antiqua" pitchFamily="18" charset="0"/>
              </a:rPr>
              <a:t>ЛА БЛАНКО </a:t>
            </a:r>
            <a:endParaRPr lang="fr-FR" sz="1600" dirty="0" smtClean="0">
              <a:latin typeface="Book Antiqu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2599" y="1438694"/>
            <a:ext cx="3456384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Аппелласьон: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Rioja </a:t>
            </a:r>
            <a:r>
              <a:rPr lang="en-US" sz="1200" dirty="0" err="1" smtClean="0">
                <a:solidFill>
                  <a:srgbClr val="575756"/>
                </a:solidFill>
                <a:latin typeface="Book Antiqua" pitchFamily="18" charset="0"/>
              </a:rPr>
              <a:t>DOCa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Сорт винограда: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60% </a:t>
            </a:r>
            <a:r>
              <a:rPr lang="ru-RU" sz="1200" dirty="0" err="1" smtClean="0">
                <a:solidFill>
                  <a:srgbClr val="575756"/>
                </a:solidFill>
                <a:latin typeface="Book Antiqua" pitchFamily="18" charset="0"/>
              </a:rPr>
              <a:t>Виура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, 40% Мальвазия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>
              <a:defRPr/>
            </a:pPr>
            <a:r>
              <a:rPr lang="ru-RU" sz="1200" b="1" dirty="0">
                <a:latin typeface="Book Antiqua" pitchFamily="18" charset="0"/>
              </a:rPr>
              <a:t>Содержание алкоголя:</a:t>
            </a:r>
            <a:r>
              <a:rPr lang="en-US" sz="1200" b="1" dirty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12,5%</a:t>
            </a: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Средний возраст лоз: </a:t>
            </a:r>
            <a:r>
              <a:rPr lang="ru-RU" sz="1200" dirty="0">
                <a:solidFill>
                  <a:srgbClr val="575756"/>
                </a:solidFill>
                <a:latin typeface="Book Antiqua" pitchFamily="18" charset="0"/>
              </a:rPr>
              <a:t>4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0 лет</a:t>
            </a:r>
          </a:p>
          <a:p>
            <a:pPr>
              <a:defRPr/>
            </a:pPr>
            <a:r>
              <a:rPr lang="ru-RU" sz="1200" b="1" dirty="0" smtClean="0">
                <a:latin typeface="Book Antiqua" pitchFamily="18" charset="0"/>
              </a:rPr>
              <a:t>Остаточный сахар: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менее 2 г/л</a:t>
            </a:r>
            <a:endParaRPr lang="ru-RU" sz="1200" dirty="0">
              <a:solidFill>
                <a:srgbClr val="575756"/>
              </a:solidFill>
              <a:latin typeface="Book Antiqua" pitchFamily="18" charset="0"/>
            </a:endParaRPr>
          </a:p>
          <a:p>
            <a:pPr>
              <a:defRPr/>
            </a:pPr>
            <a:endParaRPr lang="ru-RU" sz="1200" dirty="0" smtClean="0">
              <a:solidFill>
                <a:srgbClr val="575756"/>
              </a:solidFill>
              <a:latin typeface="Book Antiqu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30567" y="2499695"/>
            <a:ext cx="5106448" cy="1846659"/>
          </a:xfrm>
          <a:prstGeom prst="rect">
            <a:avLst/>
          </a:prstGeom>
          <a:noFill/>
        </p:spPr>
        <p:txBody>
          <a:bodyPr wrap="square" lIns="0" tIns="0" rIns="0" bIns="0" rtlCol="0" anchor="t">
            <a:spAutoFit/>
          </a:bodyPr>
          <a:lstStyle/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Лар де Пола - это новейшая винодельня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Меруэло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Фернандо и Феликса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Ревуэлты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расположенная в самом центре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Риохи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Алавеса, в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деревне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Эльвияр-деАлава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</a:t>
            </a: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 основе деятельности компании лежат приверженность к традициям и, в то же время, стремление идти в ногу с новейшими технологиями. Виноградникам уделяется особое внимание. За ними, не жалея времени, тщательно наблюдают и ухаживают опытные виноградари.</a:t>
            </a:r>
            <a:endParaRPr lang="en-US" sz="1200" kern="0" spc="33" dirty="0" smtClean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  <a:p>
            <a:pPr indent="93663" algn="just">
              <a:defRPr/>
            </a:pP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Каждый из парцелей виноградников тщательно изучается с точки зрения почвенного состава и микроклиматических особенностей.  </a:t>
            </a:r>
            <a:endParaRPr lang="ru-RU" sz="1200" dirty="0">
              <a:solidFill>
                <a:schemeClr val="tx1">
                  <a:lumMod val="65000"/>
                  <a:lumOff val="35000"/>
                </a:schemeClr>
              </a:solidFill>
              <a:latin typeface="Book Antiqu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40271" y="8000250"/>
            <a:ext cx="6696744" cy="173893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>
                <a:latin typeface="Book Antiqua" pitchFamily="18" charset="0"/>
              </a:rPr>
              <a:t>Органолептические характеристики:</a:t>
            </a:r>
            <a:endParaRPr lang="en-US" sz="1200" b="1" dirty="0">
              <a:latin typeface="Book Antiqua" pitchFamily="18" charset="0"/>
            </a:endParaRP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Цвет: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бледно-жёлтый с зеленоватыми отблесками. 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Аромат: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интенсивный, яркий: ноты желтых цветов и тропических фруктов переплетаются с нюансами сушёных трав, миндаля и грейпфрута. </a:t>
            </a:r>
          </a:p>
          <a:p>
            <a:pPr algn="just">
              <a:defRPr/>
            </a:pPr>
            <a:r>
              <a:rPr lang="ru-RU" sz="1200" b="1" dirty="0" smtClean="0">
                <a:latin typeface="Book Antiqua" pitchFamily="18" charset="0"/>
              </a:rPr>
              <a:t>Вкус:</a:t>
            </a:r>
            <a:r>
              <a:rPr lang="en-US" sz="1200" b="1" dirty="0" smtClean="0"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свежий, яркий вкус, с отличной кислотностью и фруктовым послевкусием, хорошо сбалансированное вино. </a:t>
            </a:r>
            <a:endParaRPr lang="ru-RU" sz="1200" b="1" dirty="0" smtClean="0">
              <a:solidFill>
                <a:srgbClr val="28225C"/>
              </a:solidFill>
              <a:latin typeface="Book Antiqua" pitchFamily="18" charset="0"/>
            </a:endParaRPr>
          </a:p>
          <a:p>
            <a:pPr indent="82550" algn="just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Гастрономические рекомендации: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прекрасно 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сочетается с морепродуктами и рыбными блюдами, рисом, пастой и мясом птицы, копченым лососем и </a:t>
            </a:r>
            <a:r>
              <a:rPr lang="ru-RU" sz="1200" kern="0" spc="33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фуа-гра</a:t>
            </a:r>
            <a:r>
              <a:rPr lang="ru-RU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Температура подачи: 12-14</a:t>
            </a:r>
            <a:r>
              <a:rPr lang="en-US" sz="1200" kern="0" spc="33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ºC.</a:t>
            </a:r>
            <a:endParaRPr lang="ru-RU" sz="1200" dirty="0">
              <a:latin typeface="Corbe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130567" y="5747028"/>
            <a:ext cx="5106448" cy="147732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 algn="just">
              <a:defRPr/>
            </a:pPr>
            <a:r>
              <a:rPr lang="ru-RU" sz="1200" b="1" dirty="0" smtClean="0">
                <a:latin typeface="Book Antiqua" pitchFamily="18" charset="0"/>
              </a:rPr>
              <a:t>Винификация </a:t>
            </a:r>
            <a:r>
              <a:rPr lang="ru-RU" sz="1200" b="1" dirty="0">
                <a:latin typeface="Book Antiqua" pitchFamily="18" charset="0"/>
              </a:rPr>
              <a:t>и выдержка </a:t>
            </a:r>
            <a:r>
              <a:rPr lang="ru-RU" sz="1200" b="1" dirty="0" smtClean="0">
                <a:latin typeface="Book Antiqua" pitchFamily="18" charset="0"/>
              </a:rPr>
              <a:t>вина: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ягоды бережно собирают и доставляют на винодельню. После тщательного отбора проводится гребнеотделение, а затем дробление. После дробления ягоды помещаются в ёмкости из нержавеющей стали, в которых проводится холодная мацерация на протяжении 24 часов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для максимальной экстракции цвета и аромата. </a:t>
            </a:r>
          </a:p>
          <a:p>
            <a:pPr indent="82550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Брожение проходит в стальных чанах при контролируемой температуре 26 ºC в течение 8 дней. </a:t>
            </a:r>
          </a:p>
        </p:txBody>
      </p:sp>
      <p:pic>
        <p:nvPicPr>
          <p:cNvPr id="1033" name="Picture 9" descr="D:\AST\AST_информационные письма\Новинки ассортимента\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9670" y="9955212"/>
            <a:ext cx="2196825" cy="576064"/>
          </a:xfrm>
          <a:prstGeom prst="rect">
            <a:avLst/>
          </a:prstGeom>
          <a:noFill/>
        </p:spPr>
      </p:pic>
      <p:cxnSp>
        <p:nvCxnSpPr>
          <p:cNvPr id="27" name="Прямая соединительная линия 26"/>
          <p:cNvCxnSpPr/>
          <p:nvPr/>
        </p:nvCxnSpPr>
        <p:spPr>
          <a:xfrm>
            <a:off x="0" y="9739188"/>
            <a:ext cx="7561263" cy="0"/>
          </a:xfrm>
          <a:prstGeom prst="line">
            <a:avLst/>
          </a:prstGeom>
          <a:ln>
            <a:solidFill>
              <a:srgbClr val="2822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4" name="Picture 10" descr="D:\AST\AST_информационные письма\Новинки ассортимента\контакты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6535" y="10112508"/>
            <a:ext cx="4320480" cy="274752"/>
          </a:xfrm>
          <a:prstGeom prst="rect">
            <a:avLst/>
          </a:prstGeom>
          <a:noFill/>
        </p:spPr>
      </p:pic>
      <p:pic>
        <p:nvPicPr>
          <p:cNvPr id="1041" name="Picture 17" descr="D:\AST\AST_информационные письма\Новинки ассортимента\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2239" y="7722964"/>
            <a:ext cx="434198" cy="575122"/>
          </a:xfrm>
          <a:prstGeom prst="rect">
            <a:avLst/>
          </a:prstGeom>
          <a:noFill/>
        </p:spPr>
      </p:pic>
      <p:pic>
        <p:nvPicPr>
          <p:cNvPr id="2" name="Picture 2" descr="\\ast\root\ProfileAST\k.balynin\Рабочий стол\Рисунок1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86304" y="7324180"/>
            <a:ext cx="450850" cy="585788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4537154" y="7367362"/>
            <a:ext cx="2304256" cy="3898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82550">
              <a:lnSpc>
                <a:spcPts val="1600"/>
              </a:lnSpc>
              <a:defRPr/>
            </a:pPr>
            <a:r>
              <a:rPr lang="ru-RU" sz="1200" b="1" dirty="0">
                <a:latin typeface="Book Antiqua" pitchFamily="18" charset="0"/>
              </a:rPr>
              <a:t>Оценки и рейтинги:</a:t>
            </a:r>
            <a:r>
              <a:rPr lang="en-US" sz="1200" b="1" dirty="0">
                <a:latin typeface="Book Antiqua" pitchFamily="18" charset="0"/>
              </a:rPr>
              <a:t> </a:t>
            </a:r>
            <a:endParaRPr lang="en-US" sz="1200" b="1" dirty="0" smtClean="0">
              <a:latin typeface="Book Antiqua" pitchFamily="18" charset="0"/>
            </a:endParaRPr>
          </a:p>
          <a:p>
            <a:pPr indent="82550" algn="just">
              <a:defRPr/>
            </a:pPr>
            <a:r>
              <a:rPr lang="en-US" sz="1200" dirty="0" err="1" smtClean="0">
                <a:solidFill>
                  <a:srgbClr val="575756"/>
                </a:solidFill>
                <a:latin typeface="Book Antiqua" pitchFamily="18" charset="0"/>
              </a:rPr>
              <a:t>Guia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 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Peñin’201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5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 </a:t>
            </a:r>
            <a:r>
              <a:rPr lang="en-US" sz="1200" dirty="0">
                <a:solidFill>
                  <a:srgbClr val="575756"/>
                </a:solidFill>
                <a:latin typeface="Book Antiqua" pitchFamily="18" charset="0"/>
              </a:rPr>
              <a:t>–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88</a:t>
            </a:r>
            <a:r>
              <a:rPr lang="en-US" sz="1200" dirty="0" smtClean="0">
                <a:solidFill>
                  <a:srgbClr val="575756"/>
                </a:solidFill>
                <a:latin typeface="Book Antiqua" pitchFamily="18" charset="0"/>
              </a:rPr>
              <a:t> </a:t>
            </a:r>
            <a:r>
              <a:rPr lang="ru-RU" sz="1200" dirty="0" smtClean="0">
                <a:solidFill>
                  <a:srgbClr val="575756"/>
                </a:solidFill>
                <a:latin typeface="Book Antiqua" pitchFamily="18" charset="0"/>
              </a:rPr>
              <a:t>баллов.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30567" y="4364084"/>
            <a:ext cx="5106448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indent="93663"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b="1" dirty="0" smtClean="0">
                <a:latin typeface="Book Antiqua" pitchFamily="18" charset="0"/>
              </a:rPr>
              <a:t>Терруар: 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виноградники расположены в самом центре региона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Риоха-Алавеса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на известняково-глинистом плато на значительной высоте, от 560 до 700 метров. С севера лозы прикрыты горным массивом Сьерра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Кантабрия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, а с юге ограничены рекой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Эрбо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Мягкий климат обеспечивает качественное вызревание ягод на самых высоких виноградниках </a:t>
            </a:r>
            <a:r>
              <a:rPr lang="ru-RU" sz="1200" kern="0" spc="33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Риохи</a:t>
            </a:r>
            <a:r>
              <a:rPr lang="ru-RU" sz="1200" kern="0" spc="33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. </a:t>
            </a:r>
            <a:endParaRPr lang="ru-RU" sz="1200" dirty="0">
              <a:latin typeface="Corbel" pitchFamily="34" charset="0"/>
            </a:endParaRPr>
          </a:p>
        </p:txBody>
      </p:sp>
      <p:pic>
        <p:nvPicPr>
          <p:cNvPr id="18" name="Picture 2" descr="\\ast\root\ProfileAST\k.balynin\Рабочий стол\белое вино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936938" y="1161126"/>
            <a:ext cx="540396" cy="792088"/>
          </a:xfrm>
          <a:prstGeom prst="rect">
            <a:avLst/>
          </a:prstGeom>
          <a:noFill/>
        </p:spPr>
      </p:pic>
      <p:sp>
        <p:nvSpPr>
          <p:cNvPr id="23" name="Прямоугольник 22"/>
          <p:cNvSpPr/>
          <p:nvPr/>
        </p:nvSpPr>
        <p:spPr>
          <a:xfrm>
            <a:off x="3492599" y="1246234"/>
            <a:ext cx="1721818" cy="2154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lang="ru-RU"/>
            </a:defPPr>
            <a:lvl1pPr marL="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9784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9569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9353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9138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89225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87070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84916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82761" algn="l" defTabSz="995690" rtl="0" eaLnBrk="1" latinLnBrk="0" hangingPunct="1"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Вино 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белое </a:t>
            </a:r>
            <a:r>
              <a:rPr lang="ru-RU" sz="1400" dirty="0">
                <a:solidFill>
                  <a:schemeClr val="accent6">
                    <a:lumMod val="75000"/>
                  </a:schemeClr>
                </a:solidFill>
                <a:latin typeface="Book Antiqua" pitchFamily="18" charset="0"/>
              </a:rPr>
              <a:t>сухое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689</TotalTime>
  <Words>327</Words>
  <Application>Microsoft Office PowerPoint</Application>
  <PresentationFormat>Произвольный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Book Antiqua</vt:lpstr>
      <vt:lpstr>Calibri</vt:lpstr>
      <vt:lpstr>Corbel</vt:lpstr>
      <vt:lpstr>Тема Office</vt:lpstr>
      <vt:lpstr>Презентация PowerPoint</vt:lpstr>
    </vt:vector>
  </TitlesOfParts>
  <Company>AST-International Environment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0</dc:title>
  <dc:creator>l.budnikova</dc:creator>
  <cp:lastModifiedBy>Большаков Алексей Олегович</cp:lastModifiedBy>
  <cp:revision>129</cp:revision>
  <dcterms:created xsi:type="dcterms:W3CDTF">2017-11-24T09:12:54Z</dcterms:created>
  <dcterms:modified xsi:type="dcterms:W3CDTF">2020-01-10T13:21:37Z</dcterms:modified>
</cp:coreProperties>
</file>