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369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225C"/>
    <a:srgbClr val="575756"/>
    <a:srgbClr val="D60A51"/>
    <a:srgbClr val="F79FC1"/>
    <a:srgbClr val="D60A1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60" autoAdjust="0"/>
  </p:normalViewPr>
  <p:slideViewPr>
    <p:cSldViewPr>
      <p:cViewPr varScale="1">
        <p:scale>
          <a:sx n="61" d="100"/>
          <a:sy n="61" d="100"/>
        </p:scale>
        <p:origin x="-2142" y="-96"/>
      </p:cViewPr>
      <p:guideLst>
        <p:guide orient="horz" pos="3369"/>
        <p:guide pos="23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5812ED-505A-403B-8C32-DEF277BB2024}" type="datetimeFigureOut">
              <a:rPr lang="ru-RU" smtClean="0"/>
              <a:pPr/>
              <a:t>12.07.2018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743C56-59D6-4CA7-A06A-D8BF2B8CF0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660681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8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5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12.07.2018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481916" y="428233"/>
            <a:ext cx="1701284" cy="912404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78064" y="428233"/>
            <a:ext cx="4977831" cy="912404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12.07.2018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12.07.2018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12.07.2018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78064" y="2495128"/>
            <a:ext cx="3339558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43642" y="2495128"/>
            <a:ext cx="3339558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12.07.2018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5" y="2393641"/>
            <a:ext cx="3340871" cy="997554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8065" y="3391195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8" y="2393641"/>
            <a:ext cx="3342183" cy="997554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841018" y="3391195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12.07.2018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12.07.2018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12.07.2018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4" cy="1811939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56245" y="425758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5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12.07.2018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12.07.2018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8233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4" y="9911199"/>
            <a:ext cx="1764295" cy="569326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7BF4B-1732-44BD-8223-532F4F3A7C24}" type="datetimeFigureOut">
              <a:rPr lang="ru-RU" smtClean="0"/>
              <a:pPr/>
              <a:t>12.07.2018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6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6" y="9911199"/>
            <a:ext cx="1764295" cy="569326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26" descr="K:\_Отдел Импорта\ОТЧЕТ\Производители\Испания\Araex\Lar de Paula Tempranillo Crianza\Lar de Paula Crianza NV-baja.jpg"/>
          <p:cNvPicPr>
            <a:picLocks noChangeAspect="1" noChangeArrowheads="1"/>
          </p:cNvPicPr>
          <p:nvPr/>
        </p:nvPicPr>
        <p:blipFill>
          <a:blip r:embed="rId2" cstate="print"/>
          <a:srcRect l="9602" t="1190" r="3841" b="1190"/>
          <a:stretch>
            <a:fillRect/>
          </a:stretch>
        </p:blipFill>
        <p:spPr bwMode="auto">
          <a:xfrm>
            <a:off x="452794" y="1250436"/>
            <a:ext cx="1807451" cy="658120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-1" y="522164"/>
            <a:ext cx="7561263" cy="49244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>
              <a:defRPr/>
            </a:pPr>
            <a:r>
              <a:rPr lang="en-US" sz="1600" b="1" dirty="0" smtClean="0">
                <a:latin typeface="Book Antiqua" pitchFamily="18" charset="0"/>
              </a:rPr>
              <a:t>LAR DE PAULA TEMPRANILLO CRIANZA</a:t>
            </a:r>
          </a:p>
          <a:p>
            <a:pPr algn="ctr">
              <a:defRPr/>
            </a:pPr>
            <a:r>
              <a:rPr lang="ru-RU" sz="1600" dirty="0" smtClean="0">
                <a:latin typeface="Book Antiqua" pitchFamily="18" charset="0"/>
              </a:rPr>
              <a:t>ЛАР ДЕ ПАУЛА ТЕМПРАНИЛЬО КРИАНЦА</a:t>
            </a:r>
            <a:endParaRPr lang="fr-FR" sz="1600" b="1" dirty="0" smtClean="0">
              <a:solidFill>
                <a:srgbClr val="28225C"/>
              </a:solidFill>
              <a:latin typeface="Corbel" pitchFamily="34" charset="0"/>
              <a:cs typeface="Tung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80631" y="1458268"/>
            <a:ext cx="2700088" cy="7386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a:r>
              <a:rPr lang="ru-RU" sz="1200" b="1" dirty="0" smtClean="0">
                <a:latin typeface="Book Antiqua" pitchFamily="18" charset="0"/>
              </a:rPr>
              <a:t>Аппелласьон: </a:t>
            </a:r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Rioja </a:t>
            </a:r>
            <a:r>
              <a:rPr lang="en-US"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DOCa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  <a:latin typeface="Book Antiqua" pitchFamily="18" charset="0"/>
            </a:endParaRPr>
          </a:p>
          <a:p>
            <a:pPr>
              <a:defRPr/>
            </a:pPr>
            <a:r>
              <a:rPr lang="ru-RU" sz="1200" b="1" dirty="0" smtClean="0">
                <a:latin typeface="Book Antiqua" pitchFamily="18" charset="0"/>
              </a:rPr>
              <a:t>Сорт винограда: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100% </a:t>
            </a:r>
            <a:r>
              <a:rPr lang="ru-RU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Темпранильо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  <a:latin typeface="Book Antiqua" pitchFamily="18" charset="0"/>
            </a:endParaRPr>
          </a:p>
          <a:p>
            <a:pPr>
              <a:defRPr/>
            </a:pPr>
            <a:r>
              <a:rPr lang="ru-RU" sz="1200" b="1" dirty="0">
                <a:latin typeface="Book Antiqua" pitchFamily="18" charset="0"/>
              </a:rPr>
              <a:t>Содержание алкоголя:</a:t>
            </a:r>
            <a:r>
              <a:rPr lang="en-US" sz="1200" b="1" dirty="0">
                <a:latin typeface="Book Antiqua" pitchFamily="18" charset="0"/>
              </a:rPr>
              <a:t>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13,5%</a:t>
            </a:r>
          </a:p>
          <a:p>
            <a:pPr>
              <a:defRPr/>
            </a:pPr>
            <a:r>
              <a:rPr lang="ru-RU" sz="1200" b="1" dirty="0" smtClean="0">
                <a:latin typeface="Book Antiqua" pitchFamily="18" charset="0"/>
              </a:rPr>
              <a:t>Средний возраст лоз: </a:t>
            </a:r>
            <a:r>
              <a:rPr lang="ru-RU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30- 40 лет</a:t>
            </a:r>
            <a:endParaRPr lang="ru-RU" sz="1200" dirty="0">
              <a:latin typeface="Corbe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96646" y="2513051"/>
            <a:ext cx="4752528" cy="1661993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indent="93663" algn="just">
              <a:defRPr/>
            </a:pP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Лар де </a:t>
            </a:r>
            <a:r>
              <a:rPr lang="ru-RU" sz="1200" kern="0" spc="33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Паула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 - это новейшая винодельня </a:t>
            </a:r>
            <a:r>
              <a:rPr lang="ru-RU" sz="1200" kern="0" spc="33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Меруэло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 </a:t>
            </a:r>
            <a:r>
              <a:rPr lang="ru-RU" sz="1200" kern="0" spc="33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Фернандо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 и Феликса </a:t>
            </a:r>
            <a:r>
              <a:rPr lang="ru-RU" sz="1200" kern="0" spc="33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Ревуэлты</a:t>
            </a:r>
            <a:r>
              <a:rPr lang="en-US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. 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В основе деятельности лежат приверженность к традициям и, в то же время, стремление идти в ногу с новейшими технологиями. Виноградникам уделяется особое внимание. За ними, не жалея времени, тщательно наблюдают и ухаживают опытные виноградари.</a:t>
            </a:r>
            <a:endParaRPr lang="en-US" sz="1200" kern="0" spc="33" dirty="0" smtClean="0">
              <a:solidFill>
                <a:schemeClr val="tx1">
                  <a:lumMod val="65000"/>
                  <a:lumOff val="35000"/>
                </a:schemeClr>
              </a:solidFill>
              <a:latin typeface="Book Antiqua" pitchFamily="18" charset="0"/>
            </a:endParaRPr>
          </a:p>
          <a:p>
            <a:pPr indent="93663" algn="just">
              <a:defRPr/>
            </a:pP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Каждый из парцелей виноградников тщательно изучается с точки зрения почвенного состава и микроклиматических особенностей.  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2279" y="8082424"/>
            <a:ext cx="6696744" cy="155427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825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atin typeface="Book Antiqua" pitchFamily="18" charset="0"/>
              </a:rPr>
              <a:t>Органолептические характеристики:</a:t>
            </a:r>
            <a:endParaRPr lang="en-US" sz="1200" b="1" dirty="0">
              <a:latin typeface="Book Antiqua" pitchFamily="18" charset="0"/>
            </a:endParaRPr>
          </a:p>
          <a:p>
            <a:pPr algn="just">
              <a:defRPr/>
            </a:pPr>
            <a:r>
              <a:rPr lang="ru-RU" sz="1200" b="1" dirty="0" smtClean="0">
                <a:latin typeface="Book Antiqua" pitchFamily="18" charset="0"/>
              </a:rPr>
              <a:t>Цвет: 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Очень насыщенный пурпурный.</a:t>
            </a:r>
          </a:p>
          <a:p>
            <a:pPr>
              <a:defRPr/>
            </a:pPr>
            <a:r>
              <a:rPr lang="ru-RU" sz="1200" b="1" dirty="0" smtClean="0">
                <a:latin typeface="Book Antiqua" pitchFamily="18" charset="0"/>
              </a:rPr>
              <a:t>Аромат: 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Яркий букет с тонами черных ягод, фруктов, тостов, дымными и древесными оттенками.</a:t>
            </a:r>
            <a:endParaRPr lang="ru-RU" sz="1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Book Antiqua" pitchFamily="18" charset="0"/>
            </a:endParaRPr>
          </a:p>
          <a:p>
            <a:pPr algn="just">
              <a:defRPr/>
            </a:pPr>
            <a:r>
              <a:rPr lang="ru-RU" sz="1200" b="1" dirty="0" smtClean="0">
                <a:latin typeface="Book Antiqua" pitchFamily="18" charset="0"/>
              </a:rPr>
              <a:t>Вкус: 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Структурированный, со сладкими танинами и освежающей кислотностью.</a:t>
            </a:r>
            <a:endParaRPr lang="ru-RU" sz="1200" b="1" dirty="0" smtClean="0">
              <a:solidFill>
                <a:schemeClr val="tx1">
                  <a:lumMod val="65000"/>
                  <a:lumOff val="35000"/>
                </a:schemeClr>
              </a:solidFill>
              <a:latin typeface="Book Antiqua" pitchFamily="18" charset="0"/>
            </a:endParaRPr>
          </a:p>
          <a:p>
            <a:pPr indent="82550" algn="just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200" b="1" dirty="0" smtClean="0">
                <a:latin typeface="Book Antiqua" pitchFamily="18" charset="0"/>
              </a:rPr>
              <a:t>Гастрономические рекомендации:</a:t>
            </a:r>
          </a:p>
          <a:p>
            <a:pPr algn="just">
              <a:defRPr/>
            </a:pP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Идеальное сочетание с красным мясом, блюдами из бобовых и различными овощными блюдами. Температура подачи: </a:t>
            </a:r>
            <a:r>
              <a:rPr lang="en-US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18-19ºC.</a:t>
            </a:r>
            <a:endParaRPr lang="ru-RU" sz="1200" dirty="0">
              <a:latin typeface="Corbe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484487" y="5850756"/>
            <a:ext cx="4752528" cy="12926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936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latin typeface="Book Antiqua" pitchFamily="18" charset="0"/>
              </a:rPr>
              <a:t>Винификация </a:t>
            </a:r>
            <a:r>
              <a:rPr lang="ru-RU" sz="1200" b="1" dirty="0">
                <a:latin typeface="Book Antiqua" pitchFamily="18" charset="0"/>
              </a:rPr>
              <a:t>и выдержка </a:t>
            </a:r>
            <a:r>
              <a:rPr lang="ru-RU" sz="1200" b="1" dirty="0" smtClean="0">
                <a:latin typeface="Book Antiqua" pitchFamily="18" charset="0"/>
              </a:rPr>
              <a:t>вина:</a:t>
            </a:r>
          </a:p>
          <a:p>
            <a:pPr indent="93663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В течение 2-3 дней проводится </a:t>
            </a:r>
            <a:r>
              <a:rPr lang="ru-RU" sz="1200" kern="0" spc="33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предферментационная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 мацерация при температуре 16º C для максимальной экстракции цвета и аромата. Ферментация </a:t>
            </a:r>
            <a:r>
              <a:rPr lang="ru-RU" sz="1200" kern="0" spc="33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- в 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стальных чанах течение 10-12 дней при температуре 28-30º C.  </a:t>
            </a:r>
          </a:p>
          <a:p>
            <a:pPr indent="93663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Выдержка: 12 месяцев в американских и французских дубовых бочках. Выдержка в бутылках минимум 6 месяцев.</a:t>
            </a:r>
            <a:endParaRPr lang="ru-RU" sz="1200" dirty="0">
              <a:latin typeface="Corbe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780631" y="1242244"/>
            <a:ext cx="1721818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ru-RU" sz="1400" dirty="0" smtClean="0">
                <a:solidFill>
                  <a:srgbClr val="FF0000"/>
                </a:solidFill>
                <a:latin typeface="Book Antiqua" pitchFamily="18" charset="0"/>
              </a:rPr>
              <a:t>Вино</a:t>
            </a:r>
            <a:r>
              <a:rPr lang="en-US" sz="1400" dirty="0" smtClean="0">
                <a:solidFill>
                  <a:srgbClr val="FF0000"/>
                </a:solidFill>
                <a:latin typeface="Book Antiqua" pitchFamily="18" charset="0"/>
              </a:rPr>
              <a:t> </a:t>
            </a:r>
            <a:r>
              <a:rPr lang="ru-RU" sz="1400" dirty="0" smtClean="0">
                <a:solidFill>
                  <a:srgbClr val="FF0000"/>
                </a:solidFill>
                <a:latin typeface="Book Antiqua" pitchFamily="18" charset="0"/>
              </a:rPr>
              <a:t>красное сухое</a:t>
            </a:r>
            <a:endParaRPr lang="ru-RU" sz="1400" dirty="0">
              <a:solidFill>
                <a:srgbClr val="FF0000"/>
              </a:solidFill>
              <a:latin typeface="Book Antiqua" pitchFamily="18" charset="0"/>
            </a:endParaRPr>
          </a:p>
        </p:txBody>
      </p:sp>
      <p:pic>
        <p:nvPicPr>
          <p:cNvPr id="1033" name="Picture 9" descr="D:\AST\AST_информационные письма\Новинки ассортимента\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9670" y="9955212"/>
            <a:ext cx="2196825" cy="576064"/>
          </a:xfrm>
          <a:prstGeom prst="rect">
            <a:avLst/>
          </a:prstGeom>
          <a:noFill/>
        </p:spPr>
      </p:pic>
      <p:cxnSp>
        <p:nvCxnSpPr>
          <p:cNvPr id="27" name="Прямая соединительная линия 26"/>
          <p:cNvCxnSpPr/>
          <p:nvPr/>
        </p:nvCxnSpPr>
        <p:spPr>
          <a:xfrm>
            <a:off x="0" y="9739188"/>
            <a:ext cx="7561263" cy="0"/>
          </a:xfrm>
          <a:prstGeom prst="line">
            <a:avLst/>
          </a:prstGeom>
          <a:ln>
            <a:solidFill>
              <a:srgbClr val="2822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4" name="Picture 10" descr="D:\AST\AST_информационные письма\Новинки ассортимента\контакты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6535" y="10112508"/>
            <a:ext cx="4320480" cy="274752"/>
          </a:xfrm>
          <a:prstGeom prst="rect">
            <a:avLst/>
          </a:prstGeom>
          <a:noFill/>
        </p:spPr>
      </p:pic>
      <p:pic>
        <p:nvPicPr>
          <p:cNvPr id="1041" name="Picture 17" descr="D:\AST\AST_информационные письма\Новинки ассортимента\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4247" y="7722964"/>
            <a:ext cx="434198" cy="575122"/>
          </a:xfrm>
          <a:prstGeom prst="rect">
            <a:avLst/>
          </a:prstGeom>
          <a:noFill/>
        </p:spPr>
      </p:pic>
      <p:pic>
        <p:nvPicPr>
          <p:cNvPr id="1026" name="Picture 2" descr="\\ast\root\ProfileAST\k.balynin\Рабочий стол\красное вино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76575" y="1314252"/>
            <a:ext cx="447329" cy="655673"/>
          </a:xfrm>
          <a:prstGeom prst="rect">
            <a:avLst/>
          </a:prstGeom>
          <a:noFill/>
        </p:spPr>
      </p:pic>
      <p:pic>
        <p:nvPicPr>
          <p:cNvPr id="2" name="Picture 2" descr="\\ast\root\ProfileAST\k.balynin\Рабочий стол\Рисунок1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92599" y="7362924"/>
            <a:ext cx="450850" cy="585788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3996655" y="7434932"/>
            <a:ext cx="3312368" cy="75918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600"/>
              </a:lnSpc>
              <a:defRPr/>
            </a:pPr>
            <a:r>
              <a:rPr lang="ru-RU" sz="1200" b="1" dirty="0">
                <a:latin typeface="Book Antiqua" pitchFamily="18" charset="0"/>
              </a:rPr>
              <a:t>Оценки и рейтинги:</a:t>
            </a:r>
            <a:r>
              <a:rPr lang="en-US" sz="1200" b="1" dirty="0">
                <a:latin typeface="Book Antiqua" pitchFamily="18" charset="0"/>
              </a:rPr>
              <a:t> </a:t>
            </a:r>
            <a:endParaRPr lang="en-US" sz="1200" b="1" dirty="0" smtClean="0">
              <a:latin typeface="Book Antiqua" pitchFamily="18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Robert Parker’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10 – 89 баллов</a:t>
            </a:r>
            <a:r>
              <a:rPr lang="en-US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, ’08 – 91 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балл</a:t>
            </a:r>
            <a:r>
              <a:rPr lang="en-US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Decanter Wine Awards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 – Бронзовая Медаль</a:t>
            </a:r>
            <a:r>
              <a:rPr lang="en-US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IWSC’08 – 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Серебряная Медаль.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479597" y="4310604"/>
            <a:ext cx="4752528" cy="129266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936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latin typeface="Book Antiqua" pitchFamily="18" charset="0"/>
              </a:rPr>
              <a:t>Терруар:</a:t>
            </a:r>
          </a:p>
          <a:p>
            <a:pPr indent="93663" algn="just">
              <a:defRPr/>
            </a:pP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Виноградники расположены в самом центре региона </a:t>
            </a:r>
            <a:r>
              <a:rPr lang="ru-RU" sz="1200" kern="0" spc="33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Риоха-Алавеса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 на известняково-глинистом плато на значительной высоте, от 560 до 700 метров. С севера лозы прикрыты горным массивом Сьерра </a:t>
            </a:r>
            <a:r>
              <a:rPr lang="ru-RU" sz="1200" kern="0" spc="33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Кантабриа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, а с юге ограничены рекой </a:t>
            </a:r>
            <a:r>
              <a:rPr lang="ru-RU" sz="1200" kern="0" spc="33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Эрбо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. Мягкий климат обеспечивает качественное вызревание ягод на самых высоких виноградниках </a:t>
            </a:r>
            <a:r>
              <a:rPr lang="ru-RU" sz="1200" kern="0" spc="33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Риохи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. </a:t>
            </a:r>
            <a:endParaRPr lang="ru-RU" sz="1200" dirty="0">
              <a:latin typeface="Corbe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296</Words>
  <Application>Microsoft Office PowerPoint</Application>
  <PresentationFormat>Произвольный</PresentationFormat>
  <Paragraphs>24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0</vt:lpstr>
    </vt:vector>
  </TitlesOfParts>
  <Company>AST-International Environment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0</dc:title>
  <dc:creator>l.budnikova</dc:creator>
  <cp:lastModifiedBy>k.suponina</cp:lastModifiedBy>
  <cp:revision>119</cp:revision>
  <dcterms:created xsi:type="dcterms:W3CDTF">2017-11-24T09:12:54Z</dcterms:created>
  <dcterms:modified xsi:type="dcterms:W3CDTF">2018-07-12T07:02:42Z</dcterms:modified>
</cp:coreProperties>
</file>