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4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094" y="364937"/>
            <a:ext cx="7579449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NZ" sz="1600" b="1" dirty="0">
                <a:latin typeface="Book Antiqua" pitchFamily="18" charset="0"/>
              </a:rPr>
              <a:t>CABERNET </a:t>
            </a:r>
            <a:r>
              <a:rPr lang="en-NZ" sz="1600" b="1" dirty="0" smtClean="0">
                <a:latin typeface="Book Antiqua" pitchFamily="18" charset="0"/>
              </a:rPr>
              <a:t>SAUVIGNON CAMBRIDGE CROSSING</a:t>
            </a:r>
          </a:p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КАБЕРНЕ СОВИНЬОН КЭМБРИДЖ ГРОССИНГ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1099" y="1461170"/>
            <a:ext cx="38098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Австралия, Южная Австралия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механический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Возраст лоз</a:t>
            </a:r>
            <a:r>
              <a:rPr lang="ru-RU" sz="1200" b="1">
                <a:latin typeface="Book Antiqua" pitchFamily="18" charset="0"/>
              </a:rPr>
              <a:t>: </a:t>
            </a:r>
            <a:r>
              <a:rPr lang="ru-RU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35 лет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Сорта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100% Каберне Совиньон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13,5%</a:t>
            </a: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Объем: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0,75л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7866980"/>
            <a:ext cx="6552728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Цвет: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бордовый с яркими фиолетовыми оттенками.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Аромат: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темных ягод, черносмородинового ликера.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Вкус: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щедрый, богатый, с выраженными тонами ягодного джема и спелой сливы.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Гастрономические рекомендации: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превосходно подходит к насыщенным блюдам из красного мяса, включая стейки и мясо на гриле. Температура подачи: 16-18 </a:t>
            </a:r>
            <a:r>
              <a:rPr lang="en-US" sz="1200" dirty="0">
                <a:solidFill>
                  <a:srgbClr val="575756"/>
                </a:solidFill>
                <a:latin typeface="Book Antiqua" pitchFamily="18" charset="0"/>
              </a:rPr>
              <a:t>°C</a:t>
            </a:r>
            <a:r>
              <a:rPr lang="ru-RU" sz="1200" kern="0" spc="33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87681" y="5910683"/>
            <a:ext cx="4927162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latin typeface="Book Antiqua" pitchFamily="18" charset="0"/>
              </a:rPr>
              <a:t>Винификация</a:t>
            </a:r>
            <a:r>
              <a:rPr lang="ru-RU" sz="1200" b="1" dirty="0">
                <a:latin typeface="Book Antiqua" pitchFamily="18" charset="0"/>
              </a:rPr>
              <a:t>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урожай собирается механическим способом по мере созревания ягод, не допуская их перезревания. Ферментация проходит при контролируемой температуре 22-26 градусов в течении недели.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При производстве применяется яблочно-молочное брожение.</a:t>
            </a:r>
          </a:p>
          <a:p>
            <a:pPr indent="82550" algn="just">
              <a:defRPr/>
            </a:pP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indent="82550" algn="just">
              <a:defRPr/>
            </a:pP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170236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D60A51"/>
                </a:solidFill>
                <a:latin typeface="Book Antiqua" pitchFamily="18" charset="0"/>
              </a:rPr>
              <a:t>Вино красное сухое</a:t>
            </a:r>
            <a:endParaRPr lang="ru-RU" sz="1400" dirty="0">
              <a:solidFill>
                <a:srgbClr val="D60A51"/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47" y="7506940"/>
            <a:ext cx="434198" cy="57512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508" y="1217420"/>
            <a:ext cx="540396" cy="79208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187681" y="4347275"/>
            <a:ext cx="4927162" cy="1426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lnSpc>
                <a:spcPts val="1600"/>
              </a:lnSpc>
              <a:defRPr/>
            </a:pPr>
            <a:r>
              <a:rPr lang="ru-RU" sz="1200" b="1" dirty="0" err="1">
                <a:latin typeface="Book Antiqua" pitchFamily="18" charset="0"/>
              </a:rPr>
              <a:t>Терруар</a:t>
            </a:r>
            <a:r>
              <a:rPr lang="ru-RU" sz="1200" b="1" dirty="0">
                <a:latin typeface="Book Antiqua" pitchFamily="18" charset="0"/>
              </a:rPr>
              <a:t>: 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виноградниках преобладают песчаные почвы с известняковой подушкой, что позволяет лозе хорошо контролировать водный баланс на протяжении всего вегетативного периода. Благодаря влаге, которая накапливается в почве во время весеннего периода, виноград останется на лозе дополнительно 3-4 недели, что позволит идеально развиваться аромату и вкусу вина.  </a:t>
            </a:r>
            <a:endParaRPr lang="ru-RU" sz="1200" b="1" dirty="0">
              <a:latin typeface="Book Antiqua" pitchFamily="18" charset="0"/>
            </a:endParaRPr>
          </a:p>
          <a:p>
            <a:pPr indent="82550" algn="just">
              <a:lnSpc>
                <a:spcPts val="1600"/>
              </a:lnSpc>
              <a:defRPr/>
            </a:pPr>
            <a:endParaRPr lang="ru-RU" sz="1200" b="1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2877" y="3076673"/>
            <a:ext cx="4977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Хозяйство принадлежит старейшей семейной винодельне Австралии, основанной в 1849 году.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пятое поколение занимается производством вина. На этикетке изображен маршрут торговли  австралийского вина. Бочки сплавлялись вдоль реки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Кэм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побережья для дальнейшего экспорта в  Англию.</a:t>
            </a:r>
          </a:p>
          <a:p>
            <a:pPr algn="just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70" y="1073403"/>
            <a:ext cx="1632333" cy="62828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231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108</cp:revision>
  <dcterms:created xsi:type="dcterms:W3CDTF">2017-11-24T09:12:54Z</dcterms:created>
  <dcterms:modified xsi:type="dcterms:W3CDTF">2019-10-17T07:16:59Z</dcterms:modified>
</cp:coreProperties>
</file>