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2142" y="-96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2114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780631" y="1458268"/>
            <a:ext cx="352839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Аппелласьон: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Rioja </a:t>
            </a:r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DOCa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14%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20 лет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2479" y="2394372"/>
            <a:ext cx="4824536" cy="16619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Лар де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Паула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- это новейшая винодельня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Меруэло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Фернандо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и Феликса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Ревуэлты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основе деятельности лежат приверженность к традициям и, в то же время, стремление идти в ногу с новейшими технологиями. Виноградникам уделяется особое внимание. За ними, не жалея времени, тщательно наблюдают и ухаживают опытные виноградари.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Каждый из парцелей виноградников тщательно изучается с точки зрения почвенного состава и микроклиматических особенностей. 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8083004"/>
            <a:ext cx="6624736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Вишнево-красный.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Насыщенный букет ароматов спелых фруктов с нотками специй.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Элегантный и приятный, хорошо структурирован, со зрелыми и изящными танинами.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</a:t>
            </a:r>
          </a:p>
          <a:p>
            <a:pPr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Идеальное сочетание с красным мясом, дичью,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хамоном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и выдержанными сырами. Температура подачи: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18-19ºC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2479" y="5490716"/>
            <a:ext cx="4824536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 бережно собирается со старых лоз, гребень отделяют, а ягоды мягко давят. Ферментация проходит в особых стальных чанах </a:t>
            </a:r>
            <a:r>
              <a:rPr lang="en-US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Ganimede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позволяющих накапливать углекислый газ в верхушке чана, тем самым отрезая доступ кислорода к вину. Таким образом лучше сохраняется цвет и аромат вина. Процесс брожения занимает 10-12 дней и проходит при постоянной температуре 28-30ºC.</a:t>
            </a:r>
          </a:p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Выдержка: 24 месяца в американских и французских дубовых бочках и 12 месяцев в бутылке.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242244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47" y="7650956"/>
            <a:ext cx="434198" cy="575122"/>
          </a:xfrm>
          <a:prstGeom prst="rect">
            <a:avLst/>
          </a:prstGeom>
          <a:noFill/>
        </p:spPr>
      </p:pic>
      <p:pic>
        <p:nvPicPr>
          <p:cNvPr id="2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575" y="7434932"/>
            <a:ext cx="450850" cy="5857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52639" y="7434932"/>
            <a:ext cx="3528392" cy="7591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</a:rPr>
              <a:t>Оценки и рейтинги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endParaRPr lang="en-US" sz="1200" b="1" dirty="0" smtClean="0">
              <a:latin typeface="Book Antiqu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Robert Parker’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08 – 88 баллов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’2005– 91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балл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IWSC’08 –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Бронзовая Медаль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Decanter Wine Awards’08 –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Бронзовая Медаль.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2479" y="4122564"/>
            <a:ext cx="4824536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atin typeface="Book Antiqua" pitchFamily="18" charset="0"/>
              </a:rPr>
              <a:t>Терруар</a:t>
            </a:r>
            <a:r>
              <a:rPr lang="ru-RU" sz="1200" b="1" dirty="0" smtClean="0">
                <a:latin typeface="Book Antiqua" pitchFamily="18" charset="0"/>
              </a:rPr>
              <a:t>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расположены в самом центре региона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Риоха-Алавеса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на известняково-глинистом плато на значительной высоте, от 560 до 700 метров. С севера лозы прикрыты горным массивом Сьерра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Кантабриа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а с юге ограничены рекой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Эрбо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Мягкий климат обеспечивает качественное вызревание ягод на самых высоких виноградниках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Риохи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  <p:pic>
        <p:nvPicPr>
          <p:cNvPr id="18" name="Рисунок 27" descr="K:\_Отдел Импорта\ОТЧЕТ\Производители\Испания\Araex\Lar de Paula Tempranillo Reserva\Lar de Paula Reserva NV.jpg"/>
          <p:cNvPicPr>
            <a:picLocks noChangeAspect="1" noChangeArrowheads="1"/>
          </p:cNvPicPr>
          <p:nvPr/>
        </p:nvPicPr>
        <p:blipFill>
          <a:blip r:embed="rId6" cstate="print"/>
          <a:srcRect l="8308" t="1680" r="8308" b="1680"/>
          <a:stretch>
            <a:fillRect/>
          </a:stretch>
        </p:blipFill>
        <p:spPr bwMode="auto">
          <a:xfrm>
            <a:off x="540271" y="1268466"/>
            <a:ext cx="1656184" cy="640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575" y="1254203"/>
            <a:ext cx="447329" cy="6556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-1" y="522164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LAR DE PAULA TEMPRANILLO RESERVA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ЛАР ДЕ ПАУЛА ТЕМПРАНИЛЬО РЕСЕРВА</a:t>
            </a:r>
            <a:endParaRPr lang="fr-FR" sz="1600" b="1" dirty="0" smtClean="0">
              <a:solidFill>
                <a:srgbClr val="28225C"/>
              </a:solidFill>
              <a:latin typeface="Corbel" pitchFamily="34" charset="0"/>
              <a:cs typeface="Tung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316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0</vt:lpstr>
    </vt:vector>
  </TitlesOfParts>
  <Company>AST-International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k.suponina</cp:lastModifiedBy>
  <cp:revision>109</cp:revision>
  <dcterms:created xsi:type="dcterms:W3CDTF">2017-11-24T09:12:54Z</dcterms:created>
  <dcterms:modified xsi:type="dcterms:W3CDTF">2018-07-12T07:02:49Z</dcterms:modified>
</cp:coreProperties>
</file>