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7105650" cy="102393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96888" indent="-396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95363" indent="-809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492250" indent="-1206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990725" indent="-1619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11" autoAdjust="0"/>
  </p:normalViewPr>
  <p:slideViewPr>
    <p:cSldViewPr>
      <p:cViewPr>
        <p:scale>
          <a:sx n="80" d="100"/>
          <a:sy n="80" d="100"/>
        </p:scale>
        <p:origin x="-1170" y="-72"/>
      </p:cViewPr>
      <p:guideLst>
        <p:guide orient="horz" pos="3368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1" y="6059596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FA2D2-C067-475F-992D-ABA422D546F1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F9FE6-AB0D-40E7-8FF2-8FC66037C3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48ED1-FE42-48C6-9368-FD924411E4E7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5EA6C-4BB2-4EB1-84EC-72186BE095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7" y="428233"/>
            <a:ext cx="1701284" cy="91240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4" y="428233"/>
            <a:ext cx="4977831" cy="91240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2D2F1-5269-4B57-8D49-A3DA01F789A0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5397D-A5EE-4400-A065-D503E0242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EECE0-231B-46D8-93C4-67D2A921A6AC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B947C-2480-481D-8619-5585E156A3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0B290-A5CF-4612-AA28-484592BEAECB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95EB-284B-4C94-B130-3EAE8BF087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9CF92-4230-4F9D-BD4E-B7FBF1935A78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41329-5119-4B96-8001-9F43C4866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5" y="2393641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5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20" y="2393641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20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56348-3BD5-450A-AF38-471A81EECB9B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5A71A-989C-4645-8A7A-DEFEF1797A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AED77-838F-4813-A296-818B8A92911D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B6289-5CF1-4F1D-B49A-D619017A4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CDEE7-0EB5-4B8F-AA4C-2C2F46B34352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2D19-2F35-4CB1-AFD2-535AC2C27F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6" y="425759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5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8EE27-0A70-4824-AAE8-47E15E981EE3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97922-5B7C-41C8-ABC1-9A71A8150B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1" y="7485381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1" y="955475"/>
            <a:ext cx="4536758" cy="6416040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1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FDD38-B309-4347-8B81-B4F656204AB9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CC7B5-A4F8-4A6E-9DC7-ED8DB5D7C7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77825" y="428625"/>
            <a:ext cx="6805613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77825" y="2495550"/>
            <a:ext cx="6805613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7825" y="9912350"/>
            <a:ext cx="1765300" cy="568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6928ED-BE33-42B6-BC09-64461CDB69F9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2863" y="9912350"/>
            <a:ext cx="2395537" cy="568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138" y="9912350"/>
            <a:ext cx="1765300" cy="568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76156F-1630-44A6-81A5-A9602BE80E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5pPr>
      <a:lvl6pPr marL="497845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99569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493535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99138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73063" indent="-3730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038" indent="-3111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00" indent="-2476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1488" indent="-2476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963" indent="-2476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95288"/>
            <a:ext cx="6894513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368300" y="604838"/>
            <a:ext cx="6815138" cy="777875"/>
          </a:xfrm>
        </p:spPr>
        <p:txBody>
          <a:bodyPr rtlCol="0">
            <a:normAutofit lnSpcReduction="10000"/>
          </a:bodyPr>
          <a:lstStyle/>
          <a:p>
            <a:pPr algn="ctr">
              <a:buNone/>
            </a:pPr>
            <a:r>
              <a:rPr lang="en-US" sz="2300" b="1" i="1" dirty="0" err="1" smtClean="0">
                <a:latin typeface="Georgia" pitchFamily="18" charset="0"/>
              </a:rPr>
              <a:t>Lanza</a:t>
            </a:r>
            <a:r>
              <a:rPr lang="en-US" sz="2300" b="1" i="1" dirty="0" smtClean="0">
                <a:latin typeface="Georgia" pitchFamily="18" charset="0"/>
              </a:rPr>
              <a:t> Blanco</a:t>
            </a:r>
            <a:endParaRPr lang="ru-RU" sz="2300" i="1" dirty="0" smtClean="0">
              <a:latin typeface="Georgia" pitchFamily="18" charset="0"/>
            </a:endParaRPr>
          </a:p>
          <a:p>
            <a:pPr marL="0" indent="0" algn="ctr" eaLnBrk="1" fontAlgn="auto" hangingPunct="1">
              <a:lnSpc>
                <a:spcPts val="2613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3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Ланца</a:t>
            </a:r>
            <a:r>
              <a:rPr lang="ru-RU" sz="23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 </a:t>
            </a:r>
            <a:r>
              <a:rPr lang="ru-RU" sz="23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Бланко</a:t>
            </a:r>
            <a:endParaRPr lang="fr-FR" sz="2300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Georgia" pitchFamily="18" charset="0"/>
            </a:endParaRPr>
          </a:p>
        </p:txBody>
      </p:sp>
      <p:sp>
        <p:nvSpPr>
          <p:cNvPr id="14" name="Содержимое 11"/>
          <p:cNvSpPr txBox="1">
            <a:spLocks/>
          </p:cNvSpPr>
          <p:nvPr/>
        </p:nvSpPr>
        <p:spPr>
          <a:xfrm>
            <a:off x="1836415" y="1674292"/>
            <a:ext cx="3528392" cy="936104"/>
          </a:xfrm>
          <a:prstGeom prst="rect">
            <a:avLst/>
          </a:prstGeom>
        </p:spPr>
        <p:txBody>
          <a:bodyPr lIns="99569" tIns="49785" rIns="99569" bIns="49785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+mn-cs"/>
              </a:rPr>
              <a:t>КАТЕГОРИЯ: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spc="-60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+mn-cs"/>
              </a:rPr>
              <a:t>СОДЕРЖАНИЕ </a:t>
            </a:r>
            <a:r>
              <a:rPr lang="ru-RU" sz="1600" b="1" i="1" spc="-60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+mn-cs"/>
              </a:rPr>
              <a:t>АЛКОГОЛЯ:</a:t>
            </a:r>
          </a:p>
        </p:txBody>
      </p:sp>
      <p:sp>
        <p:nvSpPr>
          <p:cNvPr id="17" name="Содержимое 11"/>
          <p:cNvSpPr txBox="1">
            <a:spLocks/>
          </p:cNvSpPr>
          <p:nvPr/>
        </p:nvSpPr>
        <p:spPr>
          <a:xfrm>
            <a:off x="5364807" y="1674292"/>
            <a:ext cx="2015481" cy="864097"/>
          </a:xfrm>
          <a:prstGeom prst="rect">
            <a:avLst/>
          </a:prstGeom>
        </p:spPr>
        <p:txBody>
          <a:bodyPr lIns="99569" tIns="49785" rIns="99569" bIns="49785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  <a:cs typeface="+mn-cs"/>
              </a:rPr>
              <a:t>Столовое сухое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  <a:cs typeface="+mn-cs"/>
              </a:rPr>
              <a:t>10-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  <a:cs typeface="+mn-cs"/>
              </a:rPr>
              <a:t>1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  <a:cs typeface="+mn-cs"/>
              </a:rPr>
              <a:t>2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  <a:cs typeface="+mn-cs"/>
              </a:rPr>
              <a:t>%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Georgia" pitchFamily="18" charset="0"/>
              <a:cs typeface="+mn-cs"/>
            </a:endParaRPr>
          </a:p>
        </p:txBody>
      </p:sp>
      <p:sp>
        <p:nvSpPr>
          <p:cNvPr id="18" name="Содержимое 11"/>
          <p:cNvSpPr txBox="1">
            <a:spLocks/>
          </p:cNvSpPr>
          <p:nvPr/>
        </p:nvSpPr>
        <p:spPr>
          <a:xfrm>
            <a:off x="1620391" y="8010996"/>
            <a:ext cx="5688632" cy="1224136"/>
          </a:xfrm>
          <a:prstGeom prst="rect">
            <a:avLst/>
          </a:prstGeom>
        </p:spPr>
        <p:txBody>
          <a:bodyPr lIns="99569" tIns="49785" rIns="99569" bIns="49785"/>
          <a:lstStyle/>
          <a:p>
            <a:pPr fontAlgn="auto">
              <a:lnSpc>
                <a:spcPts val="1633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spc="33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  <a:cs typeface="+mn-cs"/>
              </a:rPr>
              <a:t>Вино от соломенного до темно – соломенного цвета;</a:t>
            </a:r>
          </a:p>
          <a:p>
            <a:pPr fontAlgn="auto">
              <a:lnSpc>
                <a:spcPts val="1633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spc="33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  <a:cs typeface="+mn-cs"/>
              </a:rPr>
              <a:t>Слаженный, чистый, соответствующий типу вина;</a:t>
            </a:r>
          </a:p>
          <a:p>
            <a:pPr fontAlgn="auto">
              <a:lnSpc>
                <a:spcPts val="1633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400" spc="33" dirty="0" smtClean="0">
              <a:solidFill>
                <a:schemeClr val="tx1">
                  <a:lumMod val="85000"/>
                  <a:lumOff val="15000"/>
                </a:schemeClr>
              </a:solidFill>
              <a:latin typeface="Georgia" pitchFamily="18" charset="0"/>
              <a:cs typeface="+mn-cs"/>
            </a:endParaRPr>
          </a:p>
          <a:p>
            <a:pPr fontAlgn="auto">
              <a:lnSpc>
                <a:spcPts val="1633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spc="33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  <a:cs typeface="+mn-cs"/>
              </a:rPr>
              <a:t>Полный, мягкий и гармоничный</a:t>
            </a:r>
          </a:p>
        </p:txBody>
      </p:sp>
      <p:sp>
        <p:nvSpPr>
          <p:cNvPr id="11" name="Содержимое 11"/>
          <p:cNvSpPr txBox="1">
            <a:spLocks/>
          </p:cNvSpPr>
          <p:nvPr/>
        </p:nvSpPr>
        <p:spPr>
          <a:xfrm>
            <a:off x="540271" y="7722964"/>
            <a:ext cx="6552728" cy="288032"/>
          </a:xfrm>
          <a:prstGeom prst="rect">
            <a:avLst/>
          </a:prstGeom>
        </p:spPr>
        <p:txBody>
          <a:bodyPr lIns="99569" tIns="49785" rIns="99569" bIns="49785"/>
          <a:lstStyle/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+mn-cs"/>
              </a:rPr>
              <a:t>ОРГАНОЛЕПТИЧЕСКИЕ ХАРАКТЕРИСТИКИ:</a:t>
            </a:r>
            <a:endParaRPr lang="ru-RU" sz="1600" b="1" i="1" dirty="0">
              <a:solidFill>
                <a:srgbClr val="A50021"/>
              </a:solidFill>
              <a:latin typeface="Georgia" pitchFamily="18" charset="0"/>
              <a:cs typeface="+mn-cs"/>
            </a:endParaRPr>
          </a:p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dirty="0">
              <a:solidFill>
                <a:srgbClr val="A50021"/>
              </a:solidFill>
              <a:latin typeface="Georgia" pitchFamily="18" charset="0"/>
              <a:cs typeface="+mn-cs"/>
            </a:endParaRPr>
          </a:p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dirty="0">
              <a:solidFill>
                <a:srgbClr val="A50021"/>
              </a:solidFill>
              <a:latin typeface="Georgia" pitchFamily="18" charset="0"/>
              <a:cs typeface="+mn-cs"/>
            </a:endParaRPr>
          </a:p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dirty="0">
              <a:solidFill>
                <a:srgbClr val="A50021"/>
              </a:solidFill>
              <a:latin typeface="Georgia" pitchFamily="18" charset="0"/>
              <a:cs typeface="+mn-cs"/>
            </a:endParaRPr>
          </a:p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dirty="0">
              <a:solidFill>
                <a:srgbClr val="A50021"/>
              </a:solidFill>
              <a:latin typeface="Georgia" pitchFamily="18" charset="0"/>
              <a:cs typeface="+mn-cs"/>
            </a:endParaRPr>
          </a:p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rgbClr val="A50021"/>
                </a:solidFill>
                <a:latin typeface="Georgia" pitchFamily="18" charset="0"/>
                <a:cs typeface="+mn-cs"/>
              </a:rPr>
              <a:t> </a:t>
            </a:r>
          </a:p>
        </p:txBody>
      </p:sp>
      <p:pic>
        <p:nvPicPr>
          <p:cNvPr id="2060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247" y="7722964"/>
            <a:ext cx="22542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Содержимое 11"/>
          <p:cNvSpPr txBox="1">
            <a:spLocks/>
          </p:cNvSpPr>
          <p:nvPr/>
        </p:nvSpPr>
        <p:spPr>
          <a:xfrm>
            <a:off x="540271" y="8010996"/>
            <a:ext cx="1152128" cy="1080120"/>
          </a:xfrm>
          <a:prstGeom prst="rect">
            <a:avLst/>
          </a:prstGeom>
        </p:spPr>
        <p:txBody>
          <a:bodyPr lIns="99569" tIns="49785" rIns="99569" bIns="49785"/>
          <a:lstStyle/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+mn-cs"/>
              </a:rPr>
              <a:t>ЦВЕТ</a:t>
            </a:r>
            <a:r>
              <a:rPr lang="ru-RU" sz="1400" b="1" i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+mn-cs"/>
              </a:rPr>
              <a:t>:</a:t>
            </a:r>
          </a:p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+mn-cs"/>
              </a:rPr>
              <a:t>АРОМАТ</a:t>
            </a:r>
            <a:r>
              <a:rPr lang="ru-RU" sz="1400" b="1" i="1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+mn-cs"/>
              </a:rPr>
              <a:t>:</a:t>
            </a:r>
          </a:p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dirty="0">
              <a:solidFill>
                <a:schemeClr val="accent3">
                  <a:lumMod val="50000"/>
                </a:schemeClr>
              </a:solidFill>
              <a:latin typeface="Georgia" pitchFamily="18" charset="0"/>
              <a:cs typeface="+mn-cs"/>
            </a:endParaRPr>
          </a:p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+mn-cs"/>
              </a:rPr>
              <a:t>ВКУС:</a:t>
            </a:r>
          </a:p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dirty="0">
              <a:solidFill>
                <a:srgbClr val="A50021"/>
              </a:solidFill>
              <a:latin typeface="Georgia" pitchFamily="18" charset="0"/>
              <a:cs typeface="+mn-cs"/>
            </a:endParaRPr>
          </a:p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dirty="0">
              <a:solidFill>
                <a:srgbClr val="A50021"/>
              </a:solidFill>
              <a:latin typeface="Georgia" pitchFamily="18" charset="0"/>
              <a:cs typeface="+mn-cs"/>
            </a:endParaRPr>
          </a:p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dirty="0">
              <a:solidFill>
                <a:srgbClr val="A50021"/>
              </a:solidFill>
              <a:latin typeface="Georgia" pitchFamily="18" charset="0"/>
              <a:cs typeface="+mn-cs"/>
            </a:endParaRPr>
          </a:p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dirty="0">
              <a:solidFill>
                <a:srgbClr val="A50021"/>
              </a:solidFill>
              <a:latin typeface="Georgia" pitchFamily="18" charset="0"/>
              <a:cs typeface="+mn-cs"/>
            </a:endParaRPr>
          </a:p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dirty="0">
              <a:solidFill>
                <a:srgbClr val="A50021"/>
              </a:solidFill>
              <a:latin typeface="Georgia" pitchFamily="18" charset="0"/>
              <a:cs typeface="+mn-cs"/>
            </a:endParaRPr>
          </a:p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rgbClr val="A50021"/>
                </a:solidFill>
                <a:latin typeface="Georgia" pitchFamily="18" charset="0"/>
                <a:cs typeface="+mn-cs"/>
              </a:rPr>
              <a:t> </a:t>
            </a:r>
          </a:p>
        </p:txBody>
      </p:sp>
      <p:sp>
        <p:nvSpPr>
          <p:cNvPr id="23" name="Содержимое 11"/>
          <p:cNvSpPr txBox="1">
            <a:spLocks/>
          </p:cNvSpPr>
          <p:nvPr/>
        </p:nvSpPr>
        <p:spPr>
          <a:xfrm>
            <a:off x="540271" y="9235132"/>
            <a:ext cx="5257800" cy="360362"/>
          </a:xfrm>
          <a:prstGeom prst="rect">
            <a:avLst/>
          </a:prstGeom>
        </p:spPr>
        <p:txBody>
          <a:bodyPr lIns="99569" tIns="49785" rIns="99569" bIns="49785"/>
          <a:lstStyle/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+mn-cs"/>
              </a:rPr>
              <a:t>ГАСТРОНОМИЧЕСКИЕ РЕКОМЕНДАЦИИ:</a:t>
            </a:r>
            <a:endParaRPr lang="ru-RU" sz="1400" b="1" i="1" dirty="0">
              <a:solidFill>
                <a:srgbClr val="A50021"/>
              </a:solidFill>
              <a:latin typeface="Georgia" pitchFamily="18" charset="0"/>
              <a:cs typeface="+mn-cs"/>
            </a:endParaRPr>
          </a:p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dirty="0">
              <a:solidFill>
                <a:srgbClr val="A50021"/>
              </a:solidFill>
              <a:latin typeface="Georgia" pitchFamily="18" charset="0"/>
              <a:cs typeface="+mn-cs"/>
            </a:endParaRPr>
          </a:p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dirty="0">
              <a:solidFill>
                <a:srgbClr val="A50021"/>
              </a:solidFill>
              <a:latin typeface="Georgia" pitchFamily="18" charset="0"/>
              <a:cs typeface="+mn-cs"/>
            </a:endParaRPr>
          </a:p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dirty="0">
              <a:solidFill>
                <a:srgbClr val="A50021"/>
              </a:solidFill>
              <a:latin typeface="Georgia" pitchFamily="18" charset="0"/>
              <a:cs typeface="+mn-cs"/>
            </a:endParaRPr>
          </a:p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dirty="0">
              <a:solidFill>
                <a:srgbClr val="A50021"/>
              </a:solidFill>
              <a:latin typeface="Georgia" pitchFamily="18" charset="0"/>
              <a:cs typeface="+mn-cs"/>
            </a:endParaRPr>
          </a:p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rgbClr val="A50021"/>
                </a:solidFill>
                <a:latin typeface="Georgia" pitchFamily="18" charset="0"/>
                <a:cs typeface="+mn-cs"/>
              </a:rPr>
              <a:t> </a:t>
            </a:r>
          </a:p>
        </p:txBody>
      </p:sp>
      <p:pic>
        <p:nvPicPr>
          <p:cNvPr id="24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247" y="9235132"/>
            <a:ext cx="22542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Содержимое 11"/>
          <p:cNvSpPr txBox="1">
            <a:spLocks/>
          </p:cNvSpPr>
          <p:nvPr/>
        </p:nvSpPr>
        <p:spPr>
          <a:xfrm>
            <a:off x="468263" y="9523164"/>
            <a:ext cx="5040560" cy="504056"/>
          </a:xfrm>
          <a:prstGeom prst="rect">
            <a:avLst/>
          </a:prstGeom>
        </p:spPr>
        <p:txBody>
          <a:bodyPr lIns="99569" tIns="49785" rIns="99569" bIns="49785"/>
          <a:lstStyle/>
          <a:p>
            <a:pPr fontAlgn="auto">
              <a:lnSpc>
                <a:spcPts val="1633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spc="33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  <a:cs typeface="+mn-cs"/>
              </a:rPr>
              <a:t>С любыми видами рыбы, морепродуктов, неострыми сырами и фруктовыми десертами;</a:t>
            </a:r>
          </a:p>
        </p:txBody>
      </p:sp>
      <p:sp>
        <p:nvSpPr>
          <p:cNvPr id="26" name="Содержимое 11"/>
          <p:cNvSpPr txBox="1">
            <a:spLocks/>
          </p:cNvSpPr>
          <p:nvPr/>
        </p:nvSpPr>
        <p:spPr>
          <a:xfrm>
            <a:off x="540271" y="10099228"/>
            <a:ext cx="5257800" cy="360362"/>
          </a:xfrm>
          <a:prstGeom prst="rect">
            <a:avLst/>
          </a:prstGeom>
        </p:spPr>
        <p:txBody>
          <a:bodyPr lIns="99569" tIns="49785" rIns="99569" bIns="49785"/>
          <a:lstStyle/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+mn-cs"/>
              </a:rPr>
              <a:t>ТЕМПЕРАТУРА ПОДАЧИ: </a:t>
            </a:r>
            <a:r>
              <a:rPr lang="ru-RU" sz="1400" dirty="0" smtClean="0">
                <a:latin typeface="Georgia" pitchFamily="18" charset="0"/>
              </a:rPr>
              <a:t>8º-10º C </a:t>
            </a:r>
            <a:endParaRPr lang="ru-RU" sz="1400" b="1" i="1" dirty="0">
              <a:solidFill>
                <a:srgbClr val="A50021"/>
              </a:solidFill>
              <a:latin typeface="Georgia" pitchFamily="18" charset="0"/>
              <a:cs typeface="+mn-cs"/>
            </a:endParaRPr>
          </a:p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dirty="0">
              <a:solidFill>
                <a:srgbClr val="A50021"/>
              </a:solidFill>
              <a:latin typeface="Georgia" pitchFamily="18" charset="0"/>
              <a:cs typeface="+mn-cs"/>
            </a:endParaRPr>
          </a:p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dirty="0">
              <a:solidFill>
                <a:srgbClr val="A50021"/>
              </a:solidFill>
              <a:latin typeface="Georgia" pitchFamily="18" charset="0"/>
              <a:cs typeface="+mn-cs"/>
            </a:endParaRPr>
          </a:p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dirty="0">
              <a:solidFill>
                <a:srgbClr val="A50021"/>
              </a:solidFill>
              <a:latin typeface="Georgia" pitchFamily="18" charset="0"/>
              <a:cs typeface="+mn-cs"/>
            </a:endParaRPr>
          </a:p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dirty="0">
              <a:solidFill>
                <a:srgbClr val="A50021"/>
              </a:solidFill>
              <a:latin typeface="Georgia" pitchFamily="18" charset="0"/>
              <a:cs typeface="+mn-cs"/>
            </a:endParaRPr>
          </a:p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rgbClr val="A50021"/>
                </a:solidFill>
                <a:latin typeface="Georgia" pitchFamily="18" charset="0"/>
                <a:cs typeface="+mn-cs"/>
              </a:rPr>
              <a:t> </a:t>
            </a:r>
          </a:p>
        </p:txBody>
      </p:sp>
      <p:pic>
        <p:nvPicPr>
          <p:cNvPr id="27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247" y="10027220"/>
            <a:ext cx="22542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2340471" y="2610396"/>
            <a:ext cx="496855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Georgia" pitchFamily="18" charset="0"/>
              </a:rPr>
              <a:t>Вина линейки «</a:t>
            </a:r>
            <a:r>
              <a:rPr lang="en-US" sz="1400" dirty="0" err="1" smtClean="0">
                <a:latin typeface="Georgia" pitchFamily="18" charset="0"/>
              </a:rPr>
              <a:t>Lanza</a:t>
            </a:r>
            <a:r>
              <a:rPr lang="ru-RU" sz="1400" dirty="0" smtClean="0">
                <a:latin typeface="Georgia" pitchFamily="18" charset="0"/>
              </a:rPr>
              <a:t>» приготовлены по классической технологии из винограда белых сортов, представлены в стекле 0,7 л. </a:t>
            </a:r>
          </a:p>
          <a:p>
            <a:r>
              <a:rPr lang="ru-RU" sz="1400" dirty="0" smtClean="0">
                <a:latin typeface="Georgia" pitchFamily="18" charset="0"/>
              </a:rPr>
              <a:t>Каждое вино имеет свои особенности и характер. </a:t>
            </a:r>
          </a:p>
          <a:p>
            <a:r>
              <a:rPr lang="ru-RU" sz="1400" dirty="0" smtClean="0">
                <a:latin typeface="Georgia" pitchFamily="18" charset="0"/>
              </a:rPr>
              <a:t>Достойный уровень качества здесь оптимально сочетается с доступной ценой.</a:t>
            </a:r>
          </a:p>
          <a:p>
            <a:endParaRPr lang="ru-RU" sz="1600" dirty="0" smtClean="0"/>
          </a:p>
          <a:p>
            <a:r>
              <a:rPr lang="ru-RU" sz="1600" b="1" i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Производитель: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Винодельня «Кубань-Вино», основанная в 1956 году, располагается в станице Старотитаровская Темрюкского района. Сегодня это одно из крупнейших предприятий России по розливу тихих и игристых виноградных вин. Имеет две производственные площадки в городе Темрюк и в станице Старотитаровская. Все вина производятся на современном европейском оборудовании, а также имеет собственную сырьевую базу — вместе с агрофирмой «Южная» входит в состав винного холдинга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Ариант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 владеющего около 9 000 га виноградников на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Таманcком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полуострове. </a:t>
            </a:r>
          </a:p>
        </p:txBody>
      </p:sp>
      <p:pic>
        <p:nvPicPr>
          <p:cNvPr id="21" name="Рисунок 20" descr="Ланза_вино бланк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0231" y="1818308"/>
            <a:ext cx="2160240" cy="58326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193</Words>
  <Application>Microsoft Office PowerPoint</Application>
  <PresentationFormat>Произвольный</PresentationFormat>
  <Paragraphs>45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AST-International Environment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n.andryushkina</dc:creator>
  <cp:lastModifiedBy>s.popova</cp:lastModifiedBy>
  <cp:revision>50</cp:revision>
  <dcterms:created xsi:type="dcterms:W3CDTF">2013-07-17T08:45:11Z</dcterms:created>
  <dcterms:modified xsi:type="dcterms:W3CDTF">2017-11-30T09:24:49Z</dcterms:modified>
</cp:coreProperties>
</file>