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25C"/>
    <a:srgbClr val="575756"/>
    <a:srgbClr val="D60A51"/>
    <a:srgbClr val="F79FC1"/>
    <a:srgbClr val="D60A1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61" d="100"/>
          <a:sy n="61" d="100"/>
        </p:scale>
        <p:origin x="-2142" y="-96"/>
      </p:cViewPr>
      <p:guideLst>
        <p:guide orient="horz" pos="336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812ED-505A-403B-8C32-DEF277BB20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43C56-59D6-4CA7-A06A-D8BF2B8CF0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5981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4" y="428233"/>
            <a:ext cx="4977831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4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5" y="2393641"/>
            <a:ext cx="3340871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5" y="3391195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8" y="2393641"/>
            <a:ext cx="3342183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8" y="3391195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8233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4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6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K:\_Отдел Импорта\ОТЧЕТ\Производители\Испания\Araex\Lar de Paula Tempranillo\Lar de Paula Madurado NV.jpg"/>
          <p:cNvPicPr>
            <a:picLocks noChangeAspect="1" noChangeArrowheads="1"/>
          </p:cNvPicPr>
          <p:nvPr/>
        </p:nvPicPr>
        <p:blipFill>
          <a:blip r:embed="rId2" cstate="print"/>
          <a:srcRect l="8269" r="10336"/>
          <a:stretch>
            <a:fillRect/>
          </a:stretch>
        </p:blipFill>
        <p:spPr bwMode="auto">
          <a:xfrm>
            <a:off x="468263" y="1026220"/>
            <a:ext cx="1672808" cy="6780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-1" y="522164"/>
            <a:ext cx="7561263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latin typeface="Book Antiqua" pitchFamily="18" charset="0"/>
              </a:rPr>
              <a:t>LAR DE PAULA TEMPRANILLO</a:t>
            </a:r>
          </a:p>
          <a:p>
            <a:pPr algn="ctr">
              <a:defRPr/>
            </a:pPr>
            <a:r>
              <a:rPr lang="ru-RU" sz="1600" dirty="0" smtClean="0">
                <a:latin typeface="Book Antiqua" pitchFamily="18" charset="0"/>
              </a:rPr>
              <a:t>ЛАР ДЕ ПАУЛА ТЕМПРАНИЛЬО </a:t>
            </a:r>
            <a:endParaRPr lang="fr-FR" sz="1600" dirty="0" smtClean="0">
              <a:latin typeface="Book Antiqu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0631" y="1458268"/>
            <a:ext cx="316835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Аппелласьон: </a:t>
            </a:r>
            <a:r>
              <a:rPr lang="en-US" sz="1200" dirty="0" smtClean="0">
                <a:solidFill>
                  <a:srgbClr val="575756"/>
                </a:solidFill>
                <a:latin typeface="Book Antiqua" pitchFamily="18" charset="0"/>
              </a:rPr>
              <a:t>Rioja </a:t>
            </a:r>
            <a:r>
              <a:rPr lang="en-US" sz="1200" dirty="0" err="1" smtClean="0">
                <a:solidFill>
                  <a:srgbClr val="575756"/>
                </a:solidFill>
                <a:latin typeface="Book Antiqua" pitchFamily="18" charset="0"/>
              </a:rPr>
              <a:t>DOCa</a:t>
            </a:r>
            <a:endParaRPr lang="ru-RU" sz="1200" dirty="0">
              <a:solidFill>
                <a:srgbClr val="575756"/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Сорт винограда: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100% </a:t>
            </a:r>
            <a:r>
              <a:rPr lang="ru-RU" sz="1200" dirty="0" err="1" smtClean="0">
                <a:solidFill>
                  <a:srgbClr val="575756"/>
                </a:solidFill>
                <a:latin typeface="Book Antiqua" pitchFamily="18" charset="0"/>
              </a:rPr>
              <a:t>Темпранильо</a:t>
            </a:r>
            <a:endParaRPr lang="ru-RU" sz="1200" dirty="0">
              <a:solidFill>
                <a:srgbClr val="575756"/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ru-RU" sz="1200" b="1" dirty="0">
                <a:latin typeface="Book Antiqua" pitchFamily="18" charset="0"/>
              </a:rPr>
              <a:t>Содержание алкоголя:</a:t>
            </a:r>
            <a:r>
              <a:rPr lang="en-US" sz="1200" b="1" dirty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1</a:t>
            </a:r>
            <a:r>
              <a:rPr lang="en-US" sz="1200" dirty="0" smtClean="0">
                <a:solidFill>
                  <a:srgbClr val="575756"/>
                </a:solidFill>
                <a:latin typeface="Book Antiqua" pitchFamily="18" charset="0"/>
              </a:rPr>
              <a:t>3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%</a:t>
            </a:r>
          </a:p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Средний возраст лоз: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20 лет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12479" y="2538388"/>
            <a:ext cx="4824536" cy="166199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indent="93663" algn="just">
              <a:defRPr/>
            </a:pP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Лар де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Паула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- это новейшая винодельня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Меруэло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Фернандо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и Феликса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Ревуэлты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.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 основе деятельности лежат приверженность к традициям и, в то же время, стремление идти в ногу с новейшими технологиями. Виноградникам уделяется особое внимание. За ними, не жалея времени, тщательно наблюдают и ухаживают опытные виноградари.</a:t>
            </a:r>
            <a:endParaRPr lang="en-US" sz="1200" kern="0" spc="33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indent="93663" algn="just">
              <a:defRPr/>
            </a:pP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Каждый из парцелей виноградников тщательно изучается с точки зрения почвенного состава и микроклиматических особенностей.  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0271" y="8083004"/>
            <a:ext cx="6696744" cy="15542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Book Antiqua" pitchFamily="18" charset="0"/>
              </a:rPr>
              <a:t>Органолептические характеристики:</a:t>
            </a:r>
            <a:endParaRPr lang="en-US" sz="1200" b="1" dirty="0"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Цвет: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Насыщенный вишневый.</a:t>
            </a: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Аромат:</a:t>
            </a:r>
            <a:r>
              <a:rPr lang="en-US" sz="1200" b="1" dirty="0" smtClean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Деликатный цветочный аромат, ноты спелых красных и черных ягод и тонкие ноты высушенных пряных трав.</a:t>
            </a:r>
            <a:r>
              <a:rPr lang="en-US" sz="1200" dirty="0" smtClean="0">
                <a:solidFill>
                  <a:srgbClr val="575756"/>
                </a:solidFill>
                <a:latin typeface="Book Antiqua" pitchFamily="18" charset="0"/>
              </a:rPr>
              <a:t> </a:t>
            </a:r>
            <a:endParaRPr lang="ru-RU" sz="1200" dirty="0" smtClean="0">
              <a:solidFill>
                <a:srgbClr val="575756"/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Вкус:</a:t>
            </a:r>
            <a:r>
              <a:rPr lang="en-US" sz="1200" b="1" dirty="0" smtClean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Сочный, со сладкими и элегантными танинами и нотками фруктового джема</a:t>
            </a:r>
            <a:r>
              <a:rPr lang="ru-RU" sz="1200" kern="0" spc="33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.</a:t>
            </a:r>
            <a:endParaRPr lang="ru-RU" sz="1200" b="1" dirty="0" smtClean="0">
              <a:solidFill>
                <a:srgbClr val="28225C"/>
              </a:solidFill>
              <a:latin typeface="Book Antiqua" pitchFamily="18" charset="0"/>
            </a:endParaRPr>
          </a:p>
          <a:p>
            <a:pPr indent="82550" algn="just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Гастрономические рекомендации:</a:t>
            </a:r>
          </a:p>
          <a:p>
            <a:pPr algn="just">
              <a:defRPr/>
            </a:pP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Подойдет к перепелке, запеченному поросенку, блюдам из риса, картофеля, мяса, и множеству различных закусок. Температура подачи: </a:t>
            </a:r>
            <a:r>
              <a:rPr lang="en-US" sz="1200" dirty="0" smtClean="0">
                <a:solidFill>
                  <a:srgbClr val="575756"/>
                </a:solidFill>
                <a:latin typeface="Book Antiqua" pitchFamily="18" charset="0"/>
              </a:rPr>
              <a:t>16-17 ºC.</a:t>
            </a:r>
            <a:endParaRPr lang="ru-RU" sz="1200" dirty="0" smtClean="0">
              <a:solidFill>
                <a:srgbClr val="575756"/>
              </a:solidFill>
              <a:latin typeface="Book Antiqu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2479" y="5706739"/>
            <a:ext cx="4824536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>
              <a:defRPr/>
            </a:pPr>
            <a:r>
              <a:rPr lang="ru-RU" sz="1200" b="1" dirty="0" smtClean="0">
                <a:latin typeface="Book Antiqua" pitchFamily="18" charset="0"/>
              </a:rPr>
              <a:t>Винификация </a:t>
            </a:r>
            <a:r>
              <a:rPr lang="ru-RU" sz="1200" b="1" dirty="0">
                <a:latin typeface="Book Antiqua" pitchFamily="18" charset="0"/>
              </a:rPr>
              <a:t>и выдержка </a:t>
            </a:r>
            <a:r>
              <a:rPr lang="ru-RU" sz="1200" b="1" dirty="0" smtClean="0">
                <a:latin typeface="Book Antiqua" pitchFamily="18" charset="0"/>
              </a:rPr>
              <a:t>вина:</a:t>
            </a:r>
          </a:p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Ягоды проходят тщательный отбор, после чего мягко прессуются в пневматических прессах.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Проводится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предферментационная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мацерация при температуре 16º C для максимальной экстракции цвета и аромата.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Брожение проходит в стальных чанах при контролируемой температуре 26 </a:t>
            </a:r>
            <a:r>
              <a:rPr lang="ru-RU" sz="1200" dirty="0" err="1" smtClean="0">
                <a:solidFill>
                  <a:srgbClr val="575756"/>
                </a:solidFill>
                <a:latin typeface="Book Antiqua" pitchFamily="18" charset="0"/>
              </a:rPr>
              <a:t>ºC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в течение 8 дней. </a:t>
            </a:r>
          </a:p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Выдержка: </a:t>
            </a:r>
            <a:r>
              <a:rPr lang="en-US" sz="1200" dirty="0" smtClean="0">
                <a:solidFill>
                  <a:srgbClr val="575756"/>
                </a:solidFill>
                <a:latin typeface="Book Antiqua" pitchFamily="18" charset="0"/>
              </a:rPr>
              <a:t>6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 месяцев в новых дубовых бочках и минимум 3 месяца в бутылках.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780631" y="1242244"/>
            <a:ext cx="172181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Book Antiqua" pitchFamily="18" charset="0"/>
              </a:rPr>
              <a:t>Вино</a:t>
            </a:r>
            <a:r>
              <a:rPr lang="en-US" sz="14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Book Antiqua" pitchFamily="18" charset="0"/>
              </a:rPr>
              <a:t>красное сухое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1033" name="Picture 9" descr="D:\AST\AST_информационные письма\Новинки ассортимента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670" y="9955212"/>
            <a:ext cx="2196825" cy="576064"/>
          </a:xfrm>
          <a:prstGeom prst="rect">
            <a:avLst/>
          </a:prstGeom>
          <a:noFill/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0" y="9739188"/>
            <a:ext cx="7561263" cy="0"/>
          </a:xfrm>
          <a:prstGeom prst="line">
            <a:avLst/>
          </a:prstGeom>
          <a:ln>
            <a:solidFill>
              <a:srgbClr val="282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D:\AST\AST_информационные письма\Новинки ассортимента\контакты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6535" y="10112508"/>
            <a:ext cx="4320480" cy="274752"/>
          </a:xfrm>
          <a:prstGeom prst="rect">
            <a:avLst/>
          </a:prstGeom>
          <a:noFill/>
        </p:spPr>
      </p:pic>
      <p:pic>
        <p:nvPicPr>
          <p:cNvPr id="1041" name="Picture 17" descr="D:\AST\AST_информационные письма\Новинки ассортимента\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2239" y="7722964"/>
            <a:ext cx="434198" cy="575122"/>
          </a:xfrm>
          <a:prstGeom prst="rect">
            <a:avLst/>
          </a:prstGeom>
          <a:noFill/>
        </p:spPr>
      </p:pic>
      <p:pic>
        <p:nvPicPr>
          <p:cNvPr id="2" name="Picture 2" descr="\\ast\root\ProfileAST\k.balynin\Рабочий стол\Рисунок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4567" y="7218908"/>
            <a:ext cx="450850" cy="585788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3708623" y="7218908"/>
            <a:ext cx="3600400" cy="7591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>
              <a:lnSpc>
                <a:spcPts val="1600"/>
              </a:lnSpc>
              <a:defRPr/>
            </a:pPr>
            <a:r>
              <a:rPr lang="ru-RU" sz="1200" b="1" dirty="0">
                <a:latin typeface="Book Antiqua" pitchFamily="18" charset="0"/>
              </a:rPr>
              <a:t>Оценки и рейтинги:</a:t>
            </a:r>
            <a:r>
              <a:rPr lang="en-US" sz="1200" b="1" dirty="0">
                <a:latin typeface="Book Antiqua" pitchFamily="18" charset="0"/>
              </a:rPr>
              <a:t> </a:t>
            </a:r>
            <a:endParaRPr lang="en-US" sz="1200" b="1" dirty="0" smtClean="0">
              <a:latin typeface="Book Antiqua" pitchFamily="18" charset="0"/>
            </a:endParaRPr>
          </a:p>
          <a:p>
            <a:pPr indent="82550" algn="just">
              <a:defRPr/>
            </a:pPr>
            <a:r>
              <a:rPr lang="en-US" sz="1200" dirty="0" smtClean="0">
                <a:solidFill>
                  <a:srgbClr val="575756"/>
                </a:solidFill>
                <a:latin typeface="Book Antiqua" pitchFamily="18" charset="0"/>
              </a:rPr>
              <a:t>Decanter Wine Awards’2013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 – Бронзовая Медаль</a:t>
            </a:r>
            <a:r>
              <a:rPr lang="en-US" sz="1200" dirty="0" smtClean="0">
                <a:solidFill>
                  <a:srgbClr val="575756"/>
                </a:solidFill>
                <a:latin typeface="Book Antiqua" pitchFamily="18" charset="0"/>
              </a:rPr>
              <a:t>;</a:t>
            </a:r>
          </a:p>
          <a:p>
            <a:pPr indent="82550" algn="just">
              <a:defRPr/>
            </a:pPr>
            <a:r>
              <a:rPr lang="en-US" sz="1200" dirty="0" err="1" smtClean="0">
                <a:solidFill>
                  <a:srgbClr val="575756"/>
                </a:solidFill>
                <a:latin typeface="Book Antiqua" pitchFamily="18" charset="0"/>
              </a:rPr>
              <a:t>Guia</a:t>
            </a:r>
            <a:r>
              <a:rPr lang="en-US" sz="1200" dirty="0" smtClean="0">
                <a:solidFill>
                  <a:srgbClr val="575756"/>
                </a:solidFill>
                <a:latin typeface="Book Antiqua" pitchFamily="18" charset="0"/>
              </a:rPr>
              <a:t> Peñin’2011 – 90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баллов;</a:t>
            </a:r>
          </a:p>
          <a:p>
            <a:pPr indent="82550" algn="just">
              <a:defRPr/>
            </a:pPr>
            <a:r>
              <a:rPr lang="en-US" sz="1200" dirty="0" smtClean="0">
                <a:solidFill>
                  <a:srgbClr val="575756"/>
                </a:solidFill>
                <a:latin typeface="Book Antiqua" pitchFamily="18" charset="0"/>
              </a:rPr>
              <a:t>IWSC’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2008 – Бронзовая Медаль</a:t>
            </a:r>
            <a:r>
              <a:rPr lang="en-US" sz="1200" kern="0" spc="33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.</a:t>
            </a:r>
            <a:endParaRPr lang="ru-RU" sz="1200" kern="0" spc="33" dirty="0" smtClean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2479" y="4266580"/>
            <a:ext cx="4824536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936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 smtClean="0">
                <a:latin typeface="Book Antiqua" pitchFamily="18" charset="0"/>
              </a:rPr>
              <a:t>Терруар</a:t>
            </a:r>
            <a:r>
              <a:rPr lang="ru-RU" sz="1200" b="1" dirty="0" smtClean="0">
                <a:latin typeface="Book Antiqua" pitchFamily="18" charset="0"/>
              </a:rPr>
              <a:t>:</a:t>
            </a:r>
          </a:p>
          <a:p>
            <a:pPr indent="93663" algn="just">
              <a:defRPr/>
            </a:pP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Виноградники расположены в самом центре региона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Риоха-Алавеса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на известняково-глинистом плато на значительной высоте, от 560 до 700 метров. С севера лозы прикрыты горным массивом Сьерра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Кантабриа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, а с юге ограничены рекой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Эрбо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. Мягкий климат обеспечивает качественное вызревание ягод на самых высоких виноградниках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Риохи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. </a:t>
            </a:r>
            <a:endParaRPr lang="ru-RU" sz="1200" dirty="0">
              <a:latin typeface="Corbel" pitchFamily="34" charset="0"/>
            </a:endParaRPr>
          </a:p>
        </p:txBody>
      </p:sp>
      <p:pic>
        <p:nvPicPr>
          <p:cNvPr id="1026" name="Picture 2" descr="\\ast\root\ProfileAST\k.balynin\Рабочий стол\красное вино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93182" y="1208157"/>
            <a:ext cx="447329" cy="6556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307</Words>
  <Application>Microsoft Office PowerPoint</Application>
  <PresentationFormat>Произвольный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0</vt:lpstr>
    </vt:vector>
  </TitlesOfParts>
  <Company>AST-International Environment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0</dc:title>
  <dc:creator>l.budnikova</dc:creator>
  <cp:lastModifiedBy>k.suponina</cp:lastModifiedBy>
  <cp:revision>114</cp:revision>
  <dcterms:created xsi:type="dcterms:W3CDTF">2017-11-24T09:12:54Z</dcterms:created>
  <dcterms:modified xsi:type="dcterms:W3CDTF">2018-07-12T07:02:12Z</dcterms:modified>
</cp:coreProperties>
</file>