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7105650" cy="102393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96888" indent="-39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95363" indent="-80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492250" indent="-120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9907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8ED5"/>
    <a:srgbClr val="8000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64" y="-270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1" y="6059596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7E611-69ED-4C9B-B9EA-EA0B3F07D9F7}" type="datetimeFigureOut">
              <a:rPr lang="ru-RU"/>
              <a:pPr>
                <a:defRPr/>
              </a:pPr>
              <a:t>12.08.2016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1E644-E3BF-4572-B322-7E281E0A9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8D2CB-F3A8-4B97-8078-55DBF1C28D56}" type="datetimeFigureOut">
              <a:rPr lang="ru-RU"/>
              <a:pPr>
                <a:defRPr/>
              </a:pPr>
              <a:t>12.08.2016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86D9-BF5F-4044-9459-1F95F0102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7" y="428233"/>
            <a:ext cx="1701284" cy="91240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8B888-F1CD-4568-B3E9-8AC1280087DA}" type="datetimeFigureOut">
              <a:rPr lang="ru-RU"/>
              <a:pPr>
                <a:defRPr/>
              </a:pPr>
              <a:t>12.08.2016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BB445-90E1-4BB0-A35E-8BE37E2E8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1AC27-EFAB-4FC8-873D-7B1F0BDEB952}" type="datetimeFigureOut">
              <a:rPr lang="ru-RU"/>
              <a:pPr>
                <a:defRPr/>
              </a:pPr>
              <a:t>12.08.2016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CDF1-424F-43AF-BE37-B1C69B067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6E3EC-7BDE-4E47-B54B-FE45E462504D}" type="datetimeFigureOut">
              <a:rPr lang="ru-RU"/>
              <a:pPr>
                <a:defRPr/>
              </a:pPr>
              <a:t>12.08.2016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0868C-5556-494B-A15A-89CA9EC77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135AB-7714-4AA2-979B-A3A6AB088B69}" type="datetimeFigureOut">
              <a:rPr lang="ru-RU"/>
              <a:pPr>
                <a:defRPr/>
              </a:pPr>
              <a:t>12.08.2016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671E6-1522-4F7D-8D15-A1F26A55B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20" y="2393641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20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E3B7-C5B4-4336-84B0-FCF89EB3A1D4}" type="datetimeFigureOut">
              <a:rPr lang="ru-RU"/>
              <a:pPr>
                <a:defRPr/>
              </a:pPr>
              <a:t>12.08.2016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F8AC2-3FC5-4ACA-B446-FD7CDAA00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6A30D-4DB5-496A-B121-5AC8E30DCDC4}" type="datetimeFigureOut">
              <a:rPr lang="ru-RU"/>
              <a:pPr>
                <a:defRPr/>
              </a:pPr>
              <a:t>12.08.2016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18A30-BD44-4895-AC82-1831E6DBB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33D95-AB47-4F6E-A46F-F84EE3DAF535}" type="datetimeFigureOut">
              <a:rPr lang="ru-RU"/>
              <a:pPr>
                <a:defRPr/>
              </a:pPr>
              <a:t>12.08.2016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A93AC-848C-49A0-B4F0-09D73D950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6" y="425759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B64D0-CABC-4E95-A885-C8A1A97B485F}" type="datetimeFigureOut">
              <a:rPr lang="ru-RU"/>
              <a:pPr>
                <a:defRPr/>
              </a:pPr>
              <a:t>12.08.2016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BDCCD-BB02-4F9D-9DA1-8ECCE3B78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1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1" y="955475"/>
            <a:ext cx="4536758" cy="641604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1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6D8AD-A336-4B10-9C9B-74A300D4557C}" type="datetimeFigureOut">
              <a:rPr lang="ru-RU"/>
              <a:pPr>
                <a:defRPr/>
              </a:pPr>
              <a:t>12.08.2016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B6661-0BF3-4D9C-99BA-FC7B7EA1B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7825" y="9912350"/>
            <a:ext cx="1765300" cy="568325"/>
          </a:xfrm>
          <a:prstGeom prst="rect">
            <a:avLst/>
          </a:prstGeom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0B6BCE-9037-4503-81C3-506ACBEDDC5A}" type="datetimeFigureOut">
              <a:rPr lang="ru-RU"/>
              <a:pPr>
                <a:defRPr/>
              </a:pPr>
              <a:t>12.08.2016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2863" y="9912350"/>
            <a:ext cx="2395537" cy="568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138" y="9912350"/>
            <a:ext cx="1765300" cy="568325"/>
          </a:xfrm>
          <a:prstGeom prst="rect">
            <a:avLst/>
          </a:prstGeom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BC142A-E1F5-4902-B52B-1A3BC88EF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3063" indent="-3730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5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808038" indent="-3111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244600" indent="-2476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6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741488" indent="-2476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239963" indent="-2476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\\ast\root\ProfileAST\mg2.mrk\Рабочий стол\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247" y="421184"/>
            <a:ext cx="6924676" cy="1181100"/>
          </a:xfrm>
          <a:prstGeom prst="rect">
            <a:avLst/>
          </a:prstGeom>
          <a:noFill/>
        </p:spPr>
      </p:pic>
      <p:pic>
        <p:nvPicPr>
          <p:cNvPr id="1027" name="Picture 3" descr="\\ast\root\ProfileAST\mg2.mrk\Рабочий стол\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879" y="8371036"/>
            <a:ext cx="1548384" cy="1947070"/>
          </a:xfrm>
          <a:prstGeom prst="rect">
            <a:avLst/>
          </a:prstGeom>
          <a:noFill/>
        </p:spPr>
      </p:pic>
      <p:pic>
        <p:nvPicPr>
          <p:cNvPr id="2" name="Picture 2" descr="\\ast\root\ProfileAST\mg2.mrk\Рабочий стол\h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231" y="7902984"/>
            <a:ext cx="432048" cy="540060"/>
          </a:xfrm>
          <a:prstGeom prst="rect">
            <a:avLst/>
          </a:prstGeom>
          <a:noFill/>
        </p:spPr>
      </p:pic>
      <p:sp>
        <p:nvSpPr>
          <p:cNvPr id="2051" name="TextBox 21"/>
          <p:cNvSpPr txBox="1">
            <a:spLocks noChangeArrowheads="1"/>
          </p:cNvSpPr>
          <p:nvPr/>
        </p:nvSpPr>
        <p:spPr bwMode="auto">
          <a:xfrm>
            <a:off x="1119188" y="615950"/>
            <a:ext cx="535305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b="1" i="1" dirty="0" err="1" smtClean="0">
                <a:latin typeface="Georgia" pitchFamily="18" charset="0"/>
              </a:rPr>
              <a:t>Sparea</a:t>
            </a:r>
            <a:r>
              <a:rPr lang="en-US" sz="2300" b="1" i="1" dirty="0" smtClean="0">
                <a:latin typeface="Georgia" pitchFamily="18" charset="0"/>
              </a:rPr>
              <a:t> </a:t>
            </a:r>
            <a:r>
              <a:rPr lang="en-US" sz="2300" b="1" i="1" dirty="0" err="1" smtClean="0">
                <a:latin typeface="Georgia" pitchFamily="18" charset="0"/>
              </a:rPr>
              <a:t>Frizzante</a:t>
            </a:r>
            <a:r>
              <a:rPr lang="ru-RU" sz="2300" b="1" i="1" dirty="0" smtClean="0">
                <a:latin typeface="Georgia" pitchFamily="18" charset="0"/>
              </a:rPr>
              <a:t>/</a:t>
            </a:r>
            <a:r>
              <a:rPr lang="en-US" sz="2300" b="1" i="1" dirty="0" err="1" smtClean="0">
                <a:latin typeface="Georgia" pitchFamily="18" charset="0"/>
              </a:rPr>
              <a:t>Naturale</a:t>
            </a:r>
            <a:endParaRPr lang="ru-RU" sz="2300" b="1" i="1" dirty="0" smtClean="0">
              <a:latin typeface="Georgia" pitchFamily="18" charset="0"/>
            </a:endParaRPr>
          </a:p>
          <a:p>
            <a:pPr algn="ctr"/>
            <a:r>
              <a:rPr lang="ru-RU" sz="2300" b="1" i="1" dirty="0" err="1" smtClean="0">
                <a:latin typeface="Georgia" pitchFamily="18" charset="0"/>
              </a:rPr>
              <a:t>Спареа</a:t>
            </a:r>
            <a:r>
              <a:rPr lang="ru-RU" sz="2300" b="1" i="1" dirty="0" smtClean="0">
                <a:latin typeface="Georgia" pitchFamily="18" charset="0"/>
              </a:rPr>
              <a:t> </a:t>
            </a:r>
            <a:r>
              <a:rPr lang="ru-RU" sz="2300" b="1" i="1" dirty="0" err="1" smtClean="0">
                <a:latin typeface="Georgia" pitchFamily="18" charset="0"/>
              </a:rPr>
              <a:t>Фрицанте</a:t>
            </a:r>
            <a:r>
              <a:rPr lang="ru-RU" sz="2300" b="1" i="1" dirty="0" smtClean="0">
                <a:latin typeface="Georgia" pitchFamily="18" charset="0"/>
              </a:rPr>
              <a:t>/</a:t>
            </a:r>
            <a:r>
              <a:rPr lang="ru-RU" sz="2300" b="1" i="1" dirty="0" err="1" smtClean="0">
                <a:latin typeface="Georgia" pitchFamily="18" charset="0"/>
              </a:rPr>
              <a:t>Натурале</a:t>
            </a:r>
            <a:endParaRPr lang="ru-RU" sz="2300" b="1" i="1" dirty="0">
              <a:latin typeface="Georgia" pitchFamily="18" charset="0"/>
            </a:endParaRPr>
          </a:p>
        </p:txBody>
      </p:sp>
      <p:sp>
        <p:nvSpPr>
          <p:cNvPr id="2052" name="TextBox 22"/>
          <p:cNvSpPr txBox="1">
            <a:spLocks noChangeArrowheads="1"/>
          </p:cNvSpPr>
          <p:nvPr/>
        </p:nvSpPr>
        <p:spPr bwMode="auto">
          <a:xfrm>
            <a:off x="3204567" y="1925638"/>
            <a:ext cx="237626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200" b="1" i="1" dirty="0">
                <a:solidFill>
                  <a:srgbClr val="558ED5"/>
                </a:solidFill>
                <a:latin typeface="Georgia" pitchFamily="18" charset="0"/>
              </a:rPr>
              <a:t>КАТЕГОРИЯ:</a:t>
            </a:r>
          </a:p>
          <a:p>
            <a:pPr algn="r"/>
            <a:endParaRPr lang="ru-RU" sz="1200" b="1" i="1" dirty="0">
              <a:solidFill>
                <a:srgbClr val="558ED5"/>
              </a:solidFill>
              <a:latin typeface="Georgia" pitchFamily="18" charset="0"/>
            </a:endParaRP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РЕГИОН:</a:t>
            </a:r>
            <a:endParaRPr lang="ru-RU" sz="1200" b="1" i="1" dirty="0">
              <a:solidFill>
                <a:srgbClr val="558ED5"/>
              </a:solidFill>
              <a:latin typeface="Georgia" pitchFamily="18" charset="0"/>
            </a:endParaRPr>
          </a:p>
          <a:p>
            <a:pPr algn="r"/>
            <a:endParaRPr lang="ru-RU" sz="1200" b="1" i="1" dirty="0" smtClean="0">
              <a:solidFill>
                <a:srgbClr val="558ED5"/>
              </a:solidFill>
              <a:latin typeface="Georgia" pitchFamily="18" charset="0"/>
            </a:endParaRPr>
          </a:p>
          <a:p>
            <a:pPr algn="r"/>
            <a:endParaRPr lang="ru-RU" sz="1200" b="1" i="1" dirty="0" smtClean="0">
              <a:solidFill>
                <a:srgbClr val="558ED5"/>
              </a:solidFill>
              <a:latin typeface="Georgia" pitchFamily="18" charset="0"/>
            </a:endParaRP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ОБЪЕМ:</a:t>
            </a:r>
          </a:p>
          <a:p>
            <a:pPr algn="r"/>
            <a:endParaRPr lang="ru-RU" sz="1200" b="1" i="1" dirty="0" smtClean="0">
              <a:solidFill>
                <a:srgbClr val="558ED5"/>
              </a:solidFill>
              <a:latin typeface="Georgia" pitchFamily="18" charset="0"/>
            </a:endParaRP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МИНЕРАЛИЗАЦИЯ:</a:t>
            </a: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ОБЩИЙ СУХОЙ ОСТАТОК ПРИ 180°С:</a:t>
            </a: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КИСЛОТНОСТЬ(РH):</a:t>
            </a: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КАЛЬЦИЙ:</a:t>
            </a: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МАГНИЙ:</a:t>
            </a: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ХЛОРИД:</a:t>
            </a: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НИТРАТ:</a:t>
            </a: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СУЛЬФАТ:</a:t>
            </a: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НАТРИЙ:</a:t>
            </a: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КАЛИЙ:</a:t>
            </a: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БИКАРБОНАТ:</a:t>
            </a: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ЖЕЛЕЗО:</a:t>
            </a: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ТЕМПЕРАТУРА ВОДЫ В ИСТОЧНИКЕ:</a:t>
            </a:r>
          </a:p>
          <a:p>
            <a:pPr algn="r"/>
            <a:r>
              <a:rPr lang="ru-RU" sz="1200" b="1" i="1" dirty="0" smtClean="0">
                <a:solidFill>
                  <a:srgbClr val="558ED5"/>
                </a:solidFill>
                <a:latin typeface="Georgia" pitchFamily="18" charset="0"/>
              </a:rPr>
              <a:t>ОБЩАЯ ЖЁСТКОСТЬ:</a:t>
            </a:r>
            <a:endParaRPr lang="ru-RU" sz="1200" b="1" i="1" dirty="0">
              <a:solidFill>
                <a:srgbClr val="558ED5"/>
              </a:solidFill>
              <a:latin typeface="Georgia" pitchFamily="18" charset="0"/>
            </a:endParaRPr>
          </a:p>
        </p:txBody>
      </p:sp>
      <p:sp>
        <p:nvSpPr>
          <p:cNvPr id="2053" name="Прямоугольник 23"/>
          <p:cNvSpPr>
            <a:spLocks noChangeArrowheads="1"/>
          </p:cNvSpPr>
          <p:nvPr/>
        </p:nvSpPr>
        <p:spPr bwMode="auto">
          <a:xfrm>
            <a:off x="5508823" y="1920875"/>
            <a:ext cx="187220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Georgia" pitchFamily="18" charset="0"/>
              </a:rPr>
              <a:t>Минеральная столовая</a:t>
            </a:r>
          </a:p>
          <a:p>
            <a:endParaRPr lang="ru-RU" sz="1200" dirty="0">
              <a:latin typeface="Georgia" pitchFamily="18" charset="0"/>
            </a:endParaRPr>
          </a:p>
          <a:p>
            <a:r>
              <a:rPr lang="ru-RU" sz="1200" dirty="0" smtClean="0">
                <a:latin typeface="Georgia" pitchFamily="18" charset="0"/>
              </a:rPr>
              <a:t>Коммуна </a:t>
            </a:r>
            <a:r>
              <a:rPr lang="ru-RU" sz="1200" dirty="0" err="1" smtClean="0">
                <a:latin typeface="Georgia" pitchFamily="18" charset="0"/>
              </a:rPr>
              <a:t>Лузерна</a:t>
            </a:r>
            <a:r>
              <a:rPr lang="ru-RU" sz="1200" dirty="0" smtClean="0">
                <a:latin typeface="Georgia" pitchFamily="18" charset="0"/>
              </a:rPr>
              <a:t> Сан-Джованни, Пьемонт, Италия</a:t>
            </a:r>
            <a:endParaRPr lang="ru-RU" sz="1200" dirty="0">
              <a:latin typeface="Georgia" pitchFamily="18" charset="0"/>
            </a:endParaRPr>
          </a:p>
          <a:p>
            <a:r>
              <a:rPr lang="ru-RU" sz="1200" dirty="0" smtClean="0">
                <a:latin typeface="Georgia" pitchFamily="18" charset="0"/>
              </a:rPr>
              <a:t>0,25 л; 0,75 л</a:t>
            </a:r>
          </a:p>
          <a:p>
            <a:endParaRPr lang="ru-RU" sz="1200" dirty="0" smtClean="0">
              <a:latin typeface="Georgia" pitchFamily="18" charset="0"/>
            </a:endParaRPr>
          </a:p>
          <a:p>
            <a:r>
              <a:rPr lang="ru-RU" sz="1200" dirty="0" smtClean="0">
                <a:latin typeface="Georgia" pitchFamily="18" charset="0"/>
              </a:rPr>
              <a:t>0,2 г/л</a:t>
            </a:r>
          </a:p>
          <a:p>
            <a:endParaRPr lang="ru-RU" sz="1200" dirty="0" smtClean="0">
              <a:latin typeface="Georgia" pitchFamily="18" charset="0"/>
            </a:endParaRPr>
          </a:p>
          <a:p>
            <a:r>
              <a:rPr lang="ru-RU" sz="1200" dirty="0" smtClean="0">
                <a:latin typeface="Georgia" pitchFamily="18" charset="0"/>
              </a:rPr>
              <a:t>20,</a:t>
            </a:r>
            <a:r>
              <a:rPr lang="en-US" sz="1200" dirty="0" smtClean="0">
                <a:latin typeface="Georgia" pitchFamily="18" charset="0"/>
              </a:rPr>
              <a:t>3</a:t>
            </a:r>
            <a:r>
              <a:rPr lang="ru-RU" sz="1200" dirty="0" smtClean="0">
                <a:latin typeface="Georgia" pitchFamily="18" charset="0"/>
              </a:rPr>
              <a:t> мг/л</a:t>
            </a:r>
          </a:p>
          <a:p>
            <a:r>
              <a:rPr lang="ru-RU" sz="1200" dirty="0" smtClean="0">
                <a:latin typeface="Georgia" pitchFamily="18" charset="0"/>
              </a:rPr>
              <a:t>6,7</a:t>
            </a:r>
          </a:p>
          <a:p>
            <a:r>
              <a:rPr lang="ru-RU" sz="1200" dirty="0" smtClean="0">
                <a:latin typeface="Georgia" pitchFamily="18" charset="0"/>
              </a:rPr>
              <a:t>2,5 мг/л</a:t>
            </a:r>
          </a:p>
          <a:p>
            <a:r>
              <a:rPr lang="ru-RU" sz="1200" dirty="0" smtClean="0">
                <a:latin typeface="Georgia" pitchFamily="18" charset="0"/>
              </a:rPr>
              <a:t>0,41 мг/л</a:t>
            </a:r>
          </a:p>
          <a:p>
            <a:r>
              <a:rPr lang="ru-RU" sz="1200" dirty="0" smtClean="0">
                <a:latin typeface="Georgia" pitchFamily="18" charset="0"/>
              </a:rPr>
              <a:t>0,35 мг/л</a:t>
            </a:r>
          </a:p>
          <a:p>
            <a:r>
              <a:rPr lang="ru-RU" sz="1200" dirty="0" smtClean="0">
                <a:latin typeface="Georgia" pitchFamily="18" charset="0"/>
              </a:rPr>
              <a:t>&lt;3 мг/л</a:t>
            </a:r>
          </a:p>
          <a:p>
            <a:r>
              <a:rPr lang="ru-RU" sz="1200" dirty="0" smtClean="0">
                <a:latin typeface="Georgia" pitchFamily="18" charset="0"/>
              </a:rPr>
              <a:t>2,9 мг/л</a:t>
            </a:r>
          </a:p>
          <a:p>
            <a:r>
              <a:rPr lang="ru-RU" sz="1200" dirty="0" smtClean="0">
                <a:latin typeface="Georgia" pitchFamily="18" charset="0"/>
              </a:rPr>
              <a:t>1,0 мг/л</a:t>
            </a:r>
          </a:p>
          <a:p>
            <a:r>
              <a:rPr lang="ru-RU" sz="1200" dirty="0" smtClean="0">
                <a:latin typeface="Georgia" pitchFamily="18" charset="0"/>
              </a:rPr>
              <a:t>0,41мг/л</a:t>
            </a:r>
          </a:p>
          <a:p>
            <a:r>
              <a:rPr lang="ru-RU" sz="1200" dirty="0" smtClean="0">
                <a:latin typeface="Georgia" pitchFamily="18" charset="0"/>
              </a:rPr>
              <a:t>6.0 мг/л</a:t>
            </a:r>
          </a:p>
          <a:p>
            <a:r>
              <a:rPr lang="ru-RU" sz="1200" dirty="0" smtClean="0">
                <a:latin typeface="Georgia" pitchFamily="18" charset="0"/>
              </a:rPr>
              <a:t>0,02 мг/л</a:t>
            </a:r>
          </a:p>
          <a:p>
            <a:endParaRPr lang="ru-RU" sz="1200" dirty="0" smtClean="0">
              <a:latin typeface="Georgia" pitchFamily="18" charset="0"/>
            </a:endParaRPr>
          </a:p>
          <a:p>
            <a:r>
              <a:rPr lang="ru-RU" sz="1200" dirty="0" smtClean="0">
                <a:latin typeface="Georgia" pitchFamily="18" charset="0"/>
              </a:rPr>
              <a:t>11,6 °С</a:t>
            </a:r>
          </a:p>
          <a:p>
            <a:r>
              <a:rPr lang="ru-RU" sz="1200" dirty="0" smtClean="0">
                <a:latin typeface="Georgia" pitchFamily="18" charset="0"/>
              </a:rPr>
              <a:t>0,6</a:t>
            </a:r>
            <a:r>
              <a:rPr lang="en-US" sz="1200" dirty="0" smtClean="0">
                <a:latin typeface="Georgia" pitchFamily="18" charset="0"/>
              </a:rPr>
              <a:t> °F</a:t>
            </a:r>
            <a:endParaRPr lang="ru-RU" sz="1200" dirty="0">
              <a:latin typeface="Georgia" pitchFamily="18" charset="0"/>
            </a:endParaRPr>
          </a:p>
        </p:txBody>
      </p:sp>
      <p:sp>
        <p:nvSpPr>
          <p:cNvPr id="2054" name="Прямоугольник 24"/>
          <p:cNvSpPr>
            <a:spLocks noChangeArrowheads="1"/>
          </p:cNvSpPr>
          <p:nvPr/>
        </p:nvSpPr>
        <p:spPr bwMode="auto">
          <a:xfrm>
            <a:off x="324247" y="8155012"/>
            <a:ext cx="561662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88900"/>
            <a:r>
              <a:rPr lang="ru-RU" sz="1200" dirty="0" smtClean="0">
                <a:latin typeface="Georgia" pitchFamily="18" charset="0"/>
              </a:rPr>
              <a:t>Компания </a:t>
            </a:r>
            <a:r>
              <a:rPr lang="ru-RU" sz="1200" dirty="0" err="1" smtClean="0">
                <a:latin typeface="Georgia" pitchFamily="18" charset="0"/>
              </a:rPr>
              <a:t>Pontevecchio</a:t>
            </a:r>
            <a:r>
              <a:rPr lang="ru-RU" sz="1200" dirty="0" smtClean="0">
                <a:latin typeface="Georgia" pitchFamily="18" charset="0"/>
              </a:rPr>
              <a:t> является крупным производителем минеральной воды. В 1971 году в небольшом городке </a:t>
            </a:r>
            <a:r>
              <a:rPr lang="ru-RU" sz="1200" dirty="0" err="1" smtClean="0">
                <a:latin typeface="Georgia" pitchFamily="18" charset="0"/>
              </a:rPr>
              <a:t>Лузенра</a:t>
            </a:r>
            <a:r>
              <a:rPr lang="ru-RU" sz="1200" dirty="0" smtClean="0">
                <a:latin typeface="Georgia" pitchFamily="18" charset="0"/>
              </a:rPr>
              <a:t> Сан-Джованни, в регионе Пьемонт, был построен завод по производству минеральных вод из источника </a:t>
            </a:r>
            <a:r>
              <a:rPr lang="ru-RU" sz="1200" dirty="0" err="1" smtClean="0">
                <a:latin typeface="Georgia" pitchFamily="18" charset="0"/>
              </a:rPr>
              <a:t>Sparea</a:t>
            </a:r>
            <a:r>
              <a:rPr lang="ru-RU" sz="1200" dirty="0" smtClean="0">
                <a:latin typeface="Georgia" pitchFamily="18" charset="0"/>
              </a:rPr>
              <a:t>. За 45 лет существования компания добилась значительных успехов в производстве, была произведена модернизация оборудования, установлено 5 линий розлива. В настоящее время площадь завода составляет 25000 кв. м., мощность производства – 120 тыс. бутылок в час. Сегодня компания </a:t>
            </a:r>
            <a:r>
              <a:rPr lang="ru-RU" sz="1200" dirty="0" err="1" smtClean="0">
                <a:latin typeface="Georgia" pitchFamily="18" charset="0"/>
              </a:rPr>
              <a:t>Pontevecchio</a:t>
            </a:r>
            <a:r>
              <a:rPr lang="ru-RU" sz="1200" dirty="0" smtClean="0">
                <a:latin typeface="Georgia" pitchFamily="18" charset="0"/>
              </a:rPr>
              <a:t> является одним из лидеров по добыче и </a:t>
            </a:r>
            <a:r>
              <a:rPr lang="ru-RU" sz="1200" dirty="0" err="1" smtClean="0">
                <a:latin typeface="Georgia" pitchFamily="18" charset="0"/>
              </a:rPr>
              <a:t>бутилированию</a:t>
            </a:r>
            <a:r>
              <a:rPr lang="ru-RU" sz="1200" dirty="0" smtClean="0">
                <a:latin typeface="Georgia" pitchFamily="18" charset="0"/>
              </a:rPr>
              <a:t> природной воды в Италии. </a:t>
            </a:r>
          </a:p>
          <a:p>
            <a:pPr indent="88900"/>
            <a:r>
              <a:rPr lang="ru-RU" sz="1200" dirty="0" err="1" smtClean="0">
                <a:latin typeface="Georgia" pitchFamily="18" charset="0"/>
              </a:rPr>
              <a:t>Sparea</a:t>
            </a:r>
            <a:r>
              <a:rPr lang="ru-RU" sz="1200" dirty="0" smtClean="0">
                <a:latin typeface="Georgia" pitchFamily="18" charset="0"/>
              </a:rPr>
              <a:t> - очень легкая, чистая вода, она известна в Италии своим освежающим вкусом, а также стильным дизайном бутылки. </a:t>
            </a:r>
            <a:endParaRPr lang="ru-RU" dirty="0"/>
          </a:p>
        </p:txBody>
      </p:sp>
      <p:sp>
        <p:nvSpPr>
          <p:cNvPr id="2056" name="TextBox 26"/>
          <p:cNvSpPr txBox="1">
            <a:spLocks noChangeArrowheads="1"/>
          </p:cNvSpPr>
          <p:nvPr/>
        </p:nvSpPr>
        <p:spPr bwMode="auto">
          <a:xfrm>
            <a:off x="540271" y="7938988"/>
            <a:ext cx="3081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 dirty="0">
                <a:solidFill>
                  <a:srgbClr val="558ED5"/>
                </a:solidFill>
                <a:latin typeface="Georgia" pitchFamily="18" charset="0"/>
              </a:rPr>
              <a:t>ОПИСАНИЕ: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6013451" y="9063037"/>
            <a:ext cx="1727200" cy="631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500" i="1" normalizeH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ВОДА</a:t>
            </a:r>
            <a:endParaRPr lang="ru-RU" sz="3500" i="1" normalizeH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2239" y="7290916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8900"/>
            <a:r>
              <a:rPr lang="ru-RU" sz="1200" dirty="0" smtClean="0">
                <a:latin typeface="Georgia" pitchFamily="18" charset="0"/>
              </a:rPr>
              <a:t>Источник </a:t>
            </a:r>
            <a:r>
              <a:rPr lang="ru-RU" sz="1200" dirty="0" err="1" smtClean="0">
                <a:latin typeface="Georgia" pitchFamily="18" charset="0"/>
              </a:rPr>
              <a:t>Спареа</a:t>
            </a:r>
            <a:r>
              <a:rPr lang="ru-RU" sz="1200" dirty="0" smtClean="0">
                <a:latin typeface="Georgia" pitchFamily="18" charset="0"/>
              </a:rPr>
              <a:t>  расположен в долине </a:t>
            </a:r>
            <a:r>
              <a:rPr lang="ru-RU" sz="1200" dirty="0" err="1" smtClean="0">
                <a:latin typeface="Georgia" pitchFamily="18" charset="0"/>
              </a:rPr>
              <a:t>Pellice</a:t>
            </a:r>
            <a:r>
              <a:rPr lang="ru-RU" sz="1200" dirty="0" smtClean="0">
                <a:latin typeface="Georgia" pitchFamily="18" charset="0"/>
              </a:rPr>
              <a:t> в Альпах, в коммуне </a:t>
            </a:r>
            <a:r>
              <a:rPr lang="ru-RU" sz="1200" dirty="0" err="1" smtClean="0">
                <a:latin typeface="Georgia" pitchFamily="18" charset="0"/>
              </a:rPr>
              <a:t>Лузерна</a:t>
            </a:r>
            <a:r>
              <a:rPr lang="ru-RU" sz="1200" dirty="0" smtClean="0">
                <a:latin typeface="Georgia" pitchFamily="18" charset="0"/>
              </a:rPr>
              <a:t> Сан-Джованни, на высоте 2130 метров над уровнем моря, в заповедной зоне, вдали от цивилизации.</a:t>
            </a:r>
          </a:p>
        </p:txBody>
      </p:sp>
      <p:pic>
        <p:nvPicPr>
          <p:cNvPr id="1026" name="Picture 2" descr="http://eng.winestyle.ru/product_images_new/k/7b1a6eb0271803d50d746b19d2df1cfc__89905_ori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0271" y="2250356"/>
            <a:ext cx="1268766" cy="4104456"/>
          </a:xfrm>
          <a:prstGeom prst="rect">
            <a:avLst/>
          </a:prstGeom>
          <a:noFill/>
        </p:spPr>
      </p:pic>
      <p:pic>
        <p:nvPicPr>
          <p:cNvPr id="1028" name="Picture 4" descr="http://winestyle.com.ua/product_images_new/q/e4d19f6a461c29725b0d29bd62fe4c01__35098_ori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2439" y="2970436"/>
            <a:ext cx="126651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201</Words>
  <Application>Microsoft Office PowerPoint</Application>
  <PresentationFormat>Произвольный</PresentationFormat>
  <Paragraphs>49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AST-International Environment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n.andryushkina</dc:creator>
  <cp:lastModifiedBy>mg2.mrk</cp:lastModifiedBy>
  <cp:revision>52</cp:revision>
  <dcterms:created xsi:type="dcterms:W3CDTF">2013-07-17T08:45:11Z</dcterms:created>
  <dcterms:modified xsi:type="dcterms:W3CDTF">2016-08-12T14:00:31Z</dcterms:modified>
</cp:coreProperties>
</file>