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6"/>
    <a:srgbClr val="28225C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35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614497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PROTOS</a:t>
            </a:r>
            <a:r>
              <a:rPr lang="en-US" sz="1600" dirty="0" smtClean="0"/>
              <a:t>’ </a:t>
            </a:r>
            <a:r>
              <a:rPr lang="en-US" sz="1600" b="1" dirty="0" smtClean="0">
                <a:latin typeface="Book Antiqua" pitchFamily="18" charset="0"/>
              </a:rPr>
              <a:t>27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ПРОТОС</a:t>
            </a:r>
            <a:r>
              <a:rPr lang="en-US" sz="1600" dirty="0" smtClean="0"/>
              <a:t>’ </a:t>
            </a:r>
            <a:r>
              <a:rPr lang="ru-RU" sz="1600" dirty="0" smtClean="0">
                <a:latin typeface="Book Antiqua" pitchFamily="18" charset="0"/>
              </a:rPr>
              <a:t>27</a:t>
            </a:r>
            <a:endParaRPr lang="fr-FR" sz="1600" b="1" dirty="0" smtClean="0">
              <a:latin typeface="Corbel" pitchFamily="34" charset="0"/>
              <a:cs typeface="Tunga" pitchFamily="34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96" y="7814510"/>
            <a:ext cx="434198" cy="575122"/>
          </a:xfrm>
          <a:prstGeom prst="rect">
            <a:avLst/>
          </a:prstGeom>
          <a:noFill/>
        </p:spPr>
      </p:pic>
      <p:pic>
        <p:nvPicPr>
          <p:cNvPr id="1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5973" y="1134245"/>
            <a:ext cx="446739" cy="65481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062712" y="1225168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2712" y="1432368"/>
            <a:ext cx="4028126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Зона производства: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Испания,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Тинта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Паис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(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)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50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лет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Способ сбора урожая: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ручной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Содержание алкоголя: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14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,5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%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3" t="2151" r="32703" b="4783"/>
          <a:stretch/>
        </p:blipFill>
        <p:spPr>
          <a:xfrm>
            <a:off x="132805" y="722380"/>
            <a:ext cx="1874070" cy="716555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077698" y="2383003"/>
            <a:ext cx="5196308" cy="276998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2075" algn="just"/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Винодельческое хозяйство 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расположено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окрестностях Вальядолида, в городке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Пеньяфьель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в известнейшем виноградарско-винодельческом регионе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Рибера-дель-Дуэро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Компания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Bodegas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(по-гречески "</a:t>
            </a:r>
            <a:r>
              <a:rPr lang="ru-RU" sz="1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Рrotos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" означает "первый")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образовалась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из передового кооператива, который был основан в 1927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году и был первым в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Рибере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pPr indent="92075" algn="just"/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Сегодня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хозяйству принадлежит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около 1400 га виноградников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, на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которых,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основном, выращивается сорт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Темпранильо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 Старое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и новое здание винодельни соединены между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собой системой подвалов. Уже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пять веков эти подземные ходы используют для хранения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вин. Проект новой винодельни разработал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британский архитектор Ричард Роджер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.</a:t>
            </a:r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 indent="92075" algn="just"/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В ознаменование 90-ой годовщины развития марки и получения главной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награды</a:t>
            </a:r>
            <a:r>
              <a:rPr lang="en-US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 -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золотой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медали на Всемирной выставке в Барселоне в 1929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году</a:t>
            </a:r>
            <a:r>
              <a:rPr lang="en-US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 -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в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 </a:t>
            </a:r>
            <a:r>
              <a:rPr lang="ru-RU" sz="1200" dirty="0" err="1">
                <a:solidFill>
                  <a:srgbClr val="575756"/>
                </a:solidFill>
                <a:latin typeface="Book Antiqua" panose="02040602050305030304" pitchFamily="18" charset="0"/>
              </a:rPr>
              <a:t>Бодегас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 </a:t>
            </a:r>
            <a:r>
              <a:rPr lang="ru-RU" sz="1200" dirty="0" err="1">
                <a:solidFill>
                  <a:srgbClr val="575756"/>
                </a:solidFill>
                <a:latin typeface="Book Antiqua" panose="02040602050305030304" pitchFamily="18" charset="0"/>
              </a:rPr>
              <a:t>Протос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 создали совершенно особенное вино,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P</a:t>
            </a:r>
            <a:r>
              <a:rPr lang="en-US" sz="1200" dirty="0" err="1" smtClean="0">
                <a:solidFill>
                  <a:srgbClr val="575756"/>
                </a:solidFill>
                <a:latin typeface="Book Antiqua" panose="02040602050305030304" pitchFamily="18" charset="0"/>
              </a:rPr>
              <a:t>rotos</a:t>
            </a:r>
            <a:r>
              <a:rPr lang="en-US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’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27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, использовав дизайн своей самой первой этикетки на 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бутылке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.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4301" y="5288144"/>
            <a:ext cx="51963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иноградники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произрастают на очень скупой каменистой почве с присутствием известняка, что обеспечивает хороший дренаж. Виноград для производства вина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Протос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’ 27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собирается в провинции Бургос с виноградников со старыми лозами возрастом около 50 лет. Урожайность - 2500 кг/га. 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06875" y="6395533"/>
            <a:ext cx="5230140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иноград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бережно собирается и доставляется на винодельню.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Проводится предферментационная холодная мацерация на кожице для максимальной экстракции цвета и аромата.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Ферментация проходит в стальных чанах при контролируемой температуре 25 ºC в течение 20 дней с несколькими ежедневными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баттонажами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 с использованием только диких дрожжей. 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Вино выдерживается 16 месяцев в новых бочках из французского дуба, а затем 12 месяцев в бутылке.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54" y="8000250"/>
            <a:ext cx="6877752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Цвет: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насыщенный, вишнево-красный, с фиолетовыми оттенками</a:t>
            </a:r>
            <a:r>
              <a:rPr lang="en-US" sz="1200" dirty="0"/>
              <a:t>.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Аромат: </a:t>
            </a:r>
            <a:r>
              <a:rPr lang="ru-RU" sz="1200" dirty="0">
                <a:solidFill>
                  <a:srgbClr val="575756"/>
                </a:solidFill>
                <a:latin typeface="Book Antiqua" panose="02040602050305030304" pitchFamily="18" charset="0"/>
              </a:rPr>
              <a:t>элегантный, </a:t>
            </a:r>
            <a:r>
              <a:rPr lang="ru-RU" sz="1200" dirty="0" smtClean="0">
                <a:solidFill>
                  <a:srgbClr val="575756"/>
                </a:solidFill>
                <a:latin typeface="Book Antiqua" panose="02040602050305030304" pitchFamily="18" charset="0"/>
              </a:rPr>
              <a:t>с нюансами граната, сливы, чернослива, ежевики, сладких специй, а также нотками гриля и тостов. </a:t>
            </a:r>
            <a:endParaRPr lang="ru-RU" sz="1200" spc="33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marL="82550" indent="-82550" algn="just"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характеризуется плотными, но округлыми танинами, а также ярким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ягодно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-пряным послевкусием. Вино отлично сбалансировано. 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Гастрономические </a:t>
            </a:r>
            <a:r>
              <a:rPr lang="ru-RU" sz="1200" b="1" dirty="0" smtClean="0">
                <a:latin typeface="Book Antiqua" pitchFamily="18" charset="0"/>
                <a:cs typeface="Times New Roman" pitchFamily="18" charset="0"/>
              </a:rPr>
              <a:t>рекомендации: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рекрасно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сочетается с телячьи щечки;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хамон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тушеная фасоль со свининой. Желательно декантировать или открыть бутылку за 15 мин. Температура подачи: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18º C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69492" y="7713673"/>
            <a:ext cx="2088232" cy="389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  <a:cs typeface="Times New Roman" pitchFamily="18" charset="0"/>
              </a:rPr>
              <a:t>Оценки и рейтинги:</a:t>
            </a:r>
            <a:r>
              <a:rPr lang="en-US" sz="1200" b="1" dirty="0">
                <a:latin typeface="Book Antiqua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Book Antiqua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Tim Atkin’16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– 9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3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  <a:cs typeface="Times New Roman" pitchFamily="18" charset="0"/>
              </a:rPr>
              <a:t>баллов</a:t>
            </a:r>
            <a:r>
              <a:rPr lang="en-US" sz="1200" kern="0" spc="33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  <a:cs typeface="Times New Roman" pitchFamily="18" charset="0"/>
              </a:rPr>
              <a:t>.</a:t>
            </a:r>
            <a:endParaRPr lang="ru-RU" sz="1200" kern="0" spc="33" dirty="0" smtClean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pic>
        <p:nvPicPr>
          <p:cNvPr id="17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12679" y="7651201"/>
            <a:ext cx="450850" cy="585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7494</TotalTime>
  <Words>257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Corbel</vt:lpstr>
      <vt:lpstr>Times New Roman</vt:lpstr>
      <vt:lpstr>Tunga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Большаков Алексей Олегович</cp:lastModifiedBy>
  <cp:revision>171</cp:revision>
  <dcterms:created xsi:type="dcterms:W3CDTF">2017-11-24T09:12:54Z</dcterms:created>
  <dcterms:modified xsi:type="dcterms:W3CDTF">2019-12-24T10:26:48Z</dcterms:modified>
</cp:coreProperties>
</file>